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96" r:id="rId6"/>
    <p:sldMasterId id="2147483710" r:id="rId7"/>
  </p:sldMasterIdLst>
  <p:notesMasterIdLst>
    <p:notesMasterId r:id="rId119"/>
  </p:notesMasterIdLst>
  <p:sldIdLst>
    <p:sldId id="273" r:id="rId8"/>
    <p:sldId id="281" r:id="rId9"/>
    <p:sldId id="4207" r:id="rId10"/>
    <p:sldId id="4243" r:id="rId11"/>
    <p:sldId id="4244" r:id="rId12"/>
    <p:sldId id="258" r:id="rId13"/>
    <p:sldId id="259" r:id="rId14"/>
    <p:sldId id="260" r:id="rId15"/>
    <p:sldId id="261" r:id="rId16"/>
    <p:sldId id="4245" r:id="rId17"/>
    <p:sldId id="4246" r:id="rId18"/>
    <p:sldId id="4247" r:id="rId19"/>
    <p:sldId id="4248" r:id="rId20"/>
    <p:sldId id="266" r:id="rId21"/>
    <p:sldId id="4249" r:id="rId22"/>
    <p:sldId id="4250" r:id="rId23"/>
    <p:sldId id="4251" r:id="rId24"/>
    <p:sldId id="4252" r:id="rId25"/>
    <p:sldId id="4253" r:id="rId26"/>
    <p:sldId id="4254" r:id="rId27"/>
    <p:sldId id="4255" r:id="rId28"/>
    <p:sldId id="4256" r:id="rId29"/>
    <p:sldId id="4257" r:id="rId30"/>
    <p:sldId id="276" r:id="rId31"/>
    <p:sldId id="277" r:id="rId32"/>
    <p:sldId id="278" r:id="rId33"/>
    <p:sldId id="279" r:id="rId34"/>
    <p:sldId id="280" r:id="rId35"/>
    <p:sldId id="4258" r:id="rId36"/>
    <p:sldId id="405" r:id="rId37"/>
    <p:sldId id="256" r:id="rId38"/>
    <p:sldId id="4221" r:id="rId39"/>
    <p:sldId id="327" r:id="rId40"/>
    <p:sldId id="328" r:id="rId41"/>
    <p:sldId id="329" r:id="rId42"/>
    <p:sldId id="330" r:id="rId43"/>
    <p:sldId id="331" r:id="rId44"/>
    <p:sldId id="298" r:id="rId45"/>
    <p:sldId id="295" r:id="rId46"/>
    <p:sldId id="296" r:id="rId47"/>
    <p:sldId id="332" r:id="rId48"/>
    <p:sldId id="333" r:id="rId49"/>
    <p:sldId id="334" r:id="rId50"/>
    <p:sldId id="335" r:id="rId51"/>
    <p:sldId id="336" r:id="rId52"/>
    <p:sldId id="337" r:id="rId53"/>
    <p:sldId id="318" r:id="rId54"/>
    <p:sldId id="299" r:id="rId55"/>
    <p:sldId id="300" r:id="rId56"/>
    <p:sldId id="309" r:id="rId57"/>
    <p:sldId id="310" r:id="rId58"/>
    <p:sldId id="311" r:id="rId59"/>
    <p:sldId id="312" r:id="rId60"/>
    <p:sldId id="313" r:id="rId61"/>
    <p:sldId id="297" r:id="rId62"/>
    <p:sldId id="319" r:id="rId63"/>
    <p:sldId id="343" r:id="rId64"/>
    <p:sldId id="339" r:id="rId65"/>
    <p:sldId id="293" r:id="rId66"/>
    <p:sldId id="344" r:id="rId67"/>
    <p:sldId id="341" r:id="rId68"/>
    <p:sldId id="345" r:id="rId69"/>
    <p:sldId id="342" r:id="rId70"/>
    <p:sldId id="4208" r:id="rId71"/>
    <p:sldId id="358" r:id="rId72"/>
    <p:sldId id="4222" r:id="rId73"/>
    <p:sldId id="294" r:id="rId74"/>
    <p:sldId id="4223" r:id="rId75"/>
    <p:sldId id="302" r:id="rId76"/>
    <p:sldId id="4224" r:id="rId77"/>
    <p:sldId id="303" r:id="rId78"/>
    <p:sldId id="4225" r:id="rId79"/>
    <p:sldId id="4226" r:id="rId80"/>
    <p:sldId id="4227" r:id="rId81"/>
    <p:sldId id="4228" r:id="rId82"/>
    <p:sldId id="291" r:id="rId83"/>
    <p:sldId id="289" r:id="rId84"/>
    <p:sldId id="290" r:id="rId85"/>
    <p:sldId id="288" r:id="rId86"/>
    <p:sldId id="4234" r:id="rId87"/>
    <p:sldId id="4235" r:id="rId88"/>
    <p:sldId id="360" r:id="rId89"/>
    <p:sldId id="275" r:id="rId90"/>
    <p:sldId id="4204" r:id="rId91"/>
    <p:sldId id="404" r:id="rId92"/>
    <p:sldId id="4239" r:id="rId93"/>
    <p:sldId id="4240" r:id="rId94"/>
    <p:sldId id="4241" r:id="rId95"/>
    <p:sldId id="4242" r:id="rId96"/>
    <p:sldId id="4217" r:id="rId97"/>
    <p:sldId id="4219" r:id="rId98"/>
    <p:sldId id="4220" r:id="rId99"/>
    <p:sldId id="4230" r:id="rId100"/>
    <p:sldId id="4236" r:id="rId101"/>
    <p:sldId id="4237" r:id="rId102"/>
    <p:sldId id="257" r:id="rId103"/>
    <p:sldId id="264" r:id="rId104"/>
    <p:sldId id="265" r:id="rId105"/>
    <p:sldId id="262" r:id="rId106"/>
    <p:sldId id="268" r:id="rId107"/>
    <p:sldId id="269" r:id="rId108"/>
    <p:sldId id="267" r:id="rId109"/>
    <p:sldId id="270" r:id="rId110"/>
    <p:sldId id="271" r:id="rId111"/>
    <p:sldId id="272" r:id="rId112"/>
    <p:sldId id="4238" r:id="rId113"/>
    <p:sldId id="274" r:id="rId114"/>
    <p:sldId id="4232" r:id="rId115"/>
    <p:sldId id="284" r:id="rId116"/>
    <p:sldId id="353" r:id="rId117"/>
    <p:sldId id="263" r:id="rId1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DBB2E-9EA9-4AC9-AF9D-B5F727D4D336}" v="197" dt="2024-07-29T15:31:51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24" Type="http://schemas.microsoft.com/office/2016/11/relationships/changesInfo" Target="changesInfos/changesInfo1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37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presProps" Target="presProps.xml"/><Relationship Id="rId12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e Abernathy (ADHE)" userId="fddd4ef5-1cf6-49ac-8b62-acccb436dc1b" providerId="ADAL" clId="{646DBB2E-9EA9-4AC9-AF9D-B5F727D4D336}"/>
    <pc:docChg chg="undo custSel addSld delSld modSld sldOrd delMainMaster">
      <pc:chgData name="Nichole Abernathy (ADHE)" userId="fddd4ef5-1cf6-49ac-8b62-acccb436dc1b" providerId="ADAL" clId="{646DBB2E-9EA9-4AC9-AF9D-B5F727D4D336}" dt="2024-07-29T15:49:48.834" v="272" actId="6549"/>
      <pc:docMkLst>
        <pc:docMk/>
      </pc:docMkLst>
      <pc:sldChg chg="addSp delSp modSp add del mod modClrScheme chgLayout">
        <pc:chgData name="Nichole Abernathy (ADHE)" userId="fddd4ef5-1cf6-49ac-8b62-acccb436dc1b" providerId="ADAL" clId="{646DBB2E-9EA9-4AC9-AF9D-B5F727D4D336}" dt="2024-07-24T20:10:50.220" v="79"/>
        <pc:sldMkLst>
          <pc:docMk/>
          <pc:sldMk cId="3062523027" sldId="257"/>
        </pc:sldMkLst>
        <pc:spChg chg="mod ord">
          <ac:chgData name="Nichole Abernathy (ADHE)" userId="fddd4ef5-1cf6-49ac-8b62-acccb436dc1b" providerId="ADAL" clId="{646DBB2E-9EA9-4AC9-AF9D-B5F727D4D336}" dt="2024-07-24T13:31:43.829" v="29" actId="1076"/>
          <ac:spMkLst>
            <pc:docMk/>
            <pc:sldMk cId="3062523027" sldId="257"/>
            <ac:spMk id="2" creationId="{00000000-0000-0000-0000-000000000000}"/>
          </ac:spMkLst>
        </pc:spChg>
        <pc:spChg chg="mod ord">
          <ac:chgData name="Nichole Abernathy (ADHE)" userId="fddd4ef5-1cf6-49ac-8b62-acccb436dc1b" providerId="ADAL" clId="{646DBB2E-9EA9-4AC9-AF9D-B5F727D4D336}" dt="2024-07-24T14:02:24.444" v="73" actId="12"/>
          <ac:spMkLst>
            <pc:docMk/>
            <pc:sldMk cId="3062523027" sldId="257"/>
            <ac:spMk id="3" creationId="{00000000-0000-0000-0000-000000000000}"/>
          </ac:spMkLst>
        </pc:spChg>
        <pc:spChg chg="add del mod ord">
          <ac:chgData name="Nichole Abernathy (ADHE)" userId="fddd4ef5-1cf6-49ac-8b62-acccb436dc1b" providerId="ADAL" clId="{646DBB2E-9EA9-4AC9-AF9D-B5F727D4D336}" dt="2024-07-24T13:30:40.158" v="20" actId="700"/>
          <ac:spMkLst>
            <pc:docMk/>
            <pc:sldMk cId="3062523027" sldId="257"/>
            <ac:spMk id="4" creationId="{45BB8C84-DD81-C74A-33BA-77776E58A41F}"/>
          </ac:spMkLst>
        </pc:spChg>
        <pc:spChg chg="add del mod ord">
          <ac:chgData name="Nichole Abernathy (ADHE)" userId="fddd4ef5-1cf6-49ac-8b62-acccb436dc1b" providerId="ADAL" clId="{646DBB2E-9EA9-4AC9-AF9D-B5F727D4D336}" dt="2024-07-24T13:31:00.171" v="24" actId="700"/>
          <ac:spMkLst>
            <pc:docMk/>
            <pc:sldMk cId="3062523027" sldId="257"/>
            <ac:spMk id="5" creationId="{6A6E9985-C1A2-7CFF-8DAC-C4E71FDFA593}"/>
          </ac:spMkLst>
        </pc:spChg>
        <pc:spChg chg="add del mod ord">
          <ac:chgData name="Nichole Abernathy (ADHE)" userId="fddd4ef5-1cf6-49ac-8b62-acccb436dc1b" providerId="ADAL" clId="{646DBB2E-9EA9-4AC9-AF9D-B5F727D4D336}" dt="2024-07-24T13:32:06.415" v="32" actId="478"/>
          <ac:spMkLst>
            <pc:docMk/>
            <pc:sldMk cId="3062523027" sldId="257"/>
            <ac:spMk id="6" creationId="{9352304E-E20B-DFFF-1888-838E8B5F7DDB}"/>
          </ac:spMkLst>
        </pc:spChg>
      </pc:sldChg>
      <pc:sldChg chg="addSp modSp add del mod modClrScheme chgLayout">
        <pc:chgData name="Nichole Abernathy (ADHE)" userId="fddd4ef5-1cf6-49ac-8b62-acccb436dc1b" providerId="ADAL" clId="{646DBB2E-9EA9-4AC9-AF9D-B5F727D4D336}" dt="2024-07-24T20:10:50.220" v="79"/>
        <pc:sldMkLst>
          <pc:docMk/>
          <pc:sldMk cId="3413861838" sldId="262"/>
        </pc:sldMkLst>
        <pc:spChg chg="mod ord">
          <ac:chgData name="Nichole Abernathy (ADHE)" userId="fddd4ef5-1cf6-49ac-8b62-acccb436dc1b" providerId="ADAL" clId="{646DBB2E-9EA9-4AC9-AF9D-B5F727D4D336}" dt="2024-07-24T13:36:06.392" v="63" actId="1076"/>
          <ac:spMkLst>
            <pc:docMk/>
            <pc:sldMk cId="3413861838" sldId="262"/>
            <ac:spMk id="2" creationId="{00000000-0000-0000-0000-000000000000}"/>
          </ac:spMkLst>
        </pc:spChg>
        <pc:spChg chg="add mod ord">
          <ac:chgData name="Nichole Abernathy (ADHE)" userId="fddd4ef5-1cf6-49ac-8b62-acccb436dc1b" providerId="ADAL" clId="{646DBB2E-9EA9-4AC9-AF9D-B5F727D4D336}" dt="2024-07-24T13:35:54.680" v="59" actId="700"/>
          <ac:spMkLst>
            <pc:docMk/>
            <pc:sldMk cId="3413861838" sldId="262"/>
            <ac:spMk id="3" creationId="{79E8E9DD-A871-4ECB-FFA6-F87B394976D7}"/>
          </ac:spMkLst>
        </pc:spChg>
        <pc:spChg chg="mod">
          <ac:chgData name="Nichole Abernathy (ADHE)" userId="fddd4ef5-1cf6-49ac-8b62-acccb436dc1b" providerId="ADAL" clId="{646DBB2E-9EA9-4AC9-AF9D-B5F727D4D336}" dt="2024-07-24T13:36:00.414" v="61" actId="1076"/>
          <ac:spMkLst>
            <pc:docMk/>
            <pc:sldMk cId="3413861838" sldId="262"/>
            <ac:spMk id="4" creationId="{A1328143-11F9-300A-CB00-0E796C9562AF}"/>
          </ac:spMkLst>
        </pc:spChg>
        <pc:spChg chg="add mod ord">
          <ac:chgData name="Nichole Abernathy (ADHE)" userId="fddd4ef5-1cf6-49ac-8b62-acccb436dc1b" providerId="ADAL" clId="{646DBB2E-9EA9-4AC9-AF9D-B5F727D4D336}" dt="2024-07-24T13:35:57.286" v="60" actId="1076"/>
          <ac:spMkLst>
            <pc:docMk/>
            <pc:sldMk cId="3413861838" sldId="262"/>
            <ac:spMk id="5" creationId="{B3862F16-F349-BA24-F4CC-D97BB172BA1C}"/>
          </ac:spMkLst>
        </pc:spChg>
      </pc:sldChg>
      <pc:sldChg chg="addSp delSp modSp add del mod modClrScheme chgLayout">
        <pc:chgData name="Nichole Abernathy (ADHE)" userId="fddd4ef5-1cf6-49ac-8b62-acccb436dc1b" providerId="ADAL" clId="{646DBB2E-9EA9-4AC9-AF9D-B5F727D4D336}" dt="2024-07-24T20:10:50.220" v="79"/>
        <pc:sldMkLst>
          <pc:docMk/>
          <pc:sldMk cId="14558027" sldId="264"/>
        </pc:sldMkLst>
        <pc:spChg chg="mod ord">
          <ac:chgData name="Nichole Abernathy (ADHE)" userId="fddd4ef5-1cf6-49ac-8b62-acccb436dc1b" providerId="ADAL" clId="{646DBB2E-9EA9-4AC9-AF9D-B5F727D4D336}" dt="2024-07-24T13:35:16.065" v="52" actId="1076"/>
          <ac:spMkLst>
            <pc:docMk/>
            <pc:sldMk cId="14558027" sldId="264"/>
            <ac:spMk id="2" creationId="{00000000-0000-0000-0000-000000000000}"/>
          </ac:spMkLst>
        </pc:spChg>
        <pc:spChg chg="add mod ord">
          <ac:chgData name="Nichole Abernathy (ADHE)" userId="fddd4ef5-1cf6-49ac-8b62-acccb436dc1b" providerId="ADAL" clId="{646DBB2E-9EA9-4AC9-AF9D-B5F727D4D336}" dt="2024-07-24T13:35:00.485" v="48" actId="700"/>
          <ac:spMkLst>
            <pc:docMk/>
            <pc:sldMk cId="14558027" sldId="264"/>
            <ac:spMk id="3" creationId="{DBA2F826-DF9C-7041-6117-8849736D8A87}"/>
          </ac:spMkLst>
        </pc:spChg>
        <pc:spChg chg="add del mod ord">
          <ac:chgData name="Nichole Abernathy (ADHE)" userId="fddd4ef5-1cf6-49ac-8b62-acccb436dc1b" providerId="ADAL" clId="{646DBB2E-9EA9-4AC9-AF9D-B5F727D4D336}" dt="2024-07-24T13:35:07.437" v="50" actId="478"/>
          <ac:spMkLst>
            <pc:docMk/>
            <pc:sldMk cId="14558027" sldId="264"/>
            <ac:spMk id="4" creationId="{683199A9-3277-D67F-0249-85E3CA5A5B30}"/>
          </ac:spMkLst>
        </pc:spChg>
        <pc:spChg chg="mod">
          <ac:chgData name="Nichole Abernathy (ADHE)" userId="fddd4ef5-1cf6-49ac-8b62-acccb436dc1b" providerId="ADAL" clId="{646DBB2E-9EA9-4AC9-AF9D-B5F727D4D336}" dt="2024-07-24T13:35:10.666" v="51" actId="1076"/>
          <ac:spMkLst>
            <pc:docMk/>
            <pc:sldMk cId="14558027" sldId="264"/>
            <ac:spMk id="6" creationId="{72429948-EF1E-2320-0DDF-C6E0787966BE}"/>
          </ac:spMkLst>
        </pc:spChg>
      </pc:sldChg>
      <pc:sldChg chg="addSp delSp modSp add del mod modClrScheme chgLayout">
        <pc:chgData name="Nichole Abernathy (ADHE)" userId="fddd4ef5-1cf6-49ac-8b62-acccb436dc1b" providerId="ADAL" clId="{646DBB2E-9EA9-4AC9-AF9D-B5F727D4D336}" dt="2024-07-24T20:10:50.220" v="79"/>
        <pc:sldMkLst>
          <pc:docMk/>
          <pc:sldMk cId="2799024758" sldId="265"/>
        </pc:sldMkLst>
        <pc:spChg chg="mod ord">
          <ac:chgData name="Nichole Abernathy (ADHE)" userId="fddd4ef5-1cf6-49ac-8b62-acccb436dc1b" providerId="ADAL" clId="{646DBB2E-9EA9-4AC9-AF9D-B5F727D4D336}" dt="2024-07-24T13:35:45.862" v="58" actId="1076"/>
          <ac:spMkLst>
            <pc:docMk/>
            <pc:sldMk cId="2799024758" sldId="265"/>
            <ac:spMk id="2" creationId="{00000000-0000-0000-0000-000000000000}"/>
          </ac:spMkLst>
        </pc:spChg>
        <pc:spChg chg="add mod ord">
          <ac:chgData name="Nichole Abernathy (ADHE)" userId="fddd4ef5-1cf6-49ac-8b62-acccb436dc1b" providerId="ADAL" clId="{646DBB2E-9EA9-4AC9-AF9D-B5F727D4D336}" dt="2024-07-24T13:35:36.150" v="55" actId="700"/>
          <ac:spMkLst>
            <pc:docMk/>
            <pc:sldMk cId="2799024758" sldId="265"/>
            <ac:spMk id="3" creationId="{EFFE952E-48F4-4930-004A-2FCFB26D3706}"/>
          </ac:spMkLst>
        </pc:spChg>
        <pc:spChg chg="add mod ord">
          <ac:chgData name="Nichole Abernathy (ADHE)" userId="fddd4ef5-1cf6-49ac-8b62-acccb436dc1b" providerId="ADAL" clId="{646DBB2E-9EA9-4AC9-AF9D-B5F727D4D336}" dt="2024-07-24T13:35:38.471" v="56" actId="1076"/>
          <ac:spMkLst>
            <pc:docMk/>
            <pc:sldMk cId="2799024758" sldId="265"/>
            <ac:spMk id="4" creationId="{53FF2362-5A0F-D947-F933-68E333972E99}"/>
          </ac:spMkLst>
        </pc:spChg>
        <pc:spChg chg="add del mod">
          <ac:chgData name="Nichole Abernathy (ADHE)" userId="fddd4ef5-1cf6-49ac-8b62-acccb436dc1b" providerId="ADAL" clId="{646DBB2E-9EA9-4AC9-AF9D-B5F727D4D336}" dt="2024-07-24T13:35:41.857" v="57" actId="1076"/>
          <ac:spMkLst>
            <pc:docMk/>
            <pc:sldMk cId="2799024758" sldId="265"/>
            <ac:spMk id="6" creationId="{2179564E-2F1D-644D-6885-1769C6548A57}"/>
          </ac:spMkLst>
        </pc:spChg>
      </pc:sldChg>
      <pc:sldChg chg="addSp delSp modSp del mod modClrScheme chgLayout">
        <pc:chgData name="Nichole Abernathy (ADHE)" userId="fddd4ef5-1cf6-49ac-8b62-acccb436dc1b" providerId="ADAL" clId="{646DBB2E-9EA9-4AC9-AF9D-B5F727D4D336}" dt="2024-07-24T20:10:22.660" v="76" actId="47"/>
        <pc:sldMkLst>
          <pc:docMk/>
          <pc:sldMk cId="1774748186" sldId="266"/>
        </pc:sldMkLst>
        <pc:spChg chg="mod ord">
          <ac:chgData name="Nichole Abernathy (ADHE)" userId="fddd4ef5-1cf6-49ac-8b62-acccb436dc1b" providerId="ADAL" clId="{646DBB2E-9EA9-4AC9-AF9D-B5F727D4D336}" dt="2024-07-24T13:29:58.872" v="14" actId="1076"/>
          <ac:spMkLst>
            <pc:docMk/>
            <pc:sldMk cId="1774748186" sldId="266"/>
            <ac:spMk id="2" creationId="{00000000-0000-0000-0000-000000000000}"/>
          </ac:spMkLst>
        </pc:spChg>
        <pc:spChg chg="add mod ord">
          <ac:chgData name="Nichole Abernathy (ADHE)" userId="fddd4ef5-1cf6-49ac-8b62-acccb436dc1b" providerId="ADAL" clId="{646DBB2E-9EA9-4AC9-AF9D-B5F727D4D336}" dt="2024-07-24T13:29:45.953" v="12" actId="700"/>
          <ac:spMkLst>
            <pc:docMk/>
            <pc:sldMk cId="1774748186" sldId="266"/>
            <ac:spMk id="3" creationId="{E0C8752B-11EF-D3BA-B7F4-5B68E9433E59}"/>
          </ac:spMkLst>
        </pc:spChg>
        <pc:spChg chg="add mod ord">
          <ac:chgData name="Nichole Abernathy (ADHE)" userId="fddd4ef5-1cf6-49ac-8b62-acccb436dc1b" providerId="ADAL" clId="{646DBB2E-9EA9-4AC9-AF9D-B5F727D4D336}" dt="2024-07-24T13:29:45.953" v="12" actId="700"/>
          <ac:spMkLst>
            <pc:docMk/>
            <pc:sldMk cId="1774748186" sldId="266"/>
            <ac:spMk id="4" creationId="{713D38E4-D30C-C2CC-0FCE-9E984C055966}"/>
          </ac:spMkLst>
        </pc:spChg>
        <pc:spChg chg="add del mod">
          <ac:chgData name="Nichole Abernathy (ADHE)" userId="fddd4ef5-1cf6-49ac-8b62-acccb436dc1b" providerId="ADAL" clId="{646DBB2E-9EA9-4AC9-AF9D-B5F727D4D336}" dt="2024-07-24T13:37:52.215" v="71" actId="478"/>
          <ac:spMkLst>
            <pc:docMk/>
            <pc:sldMk cId="1774748186" sldId="266"/>
            <ac:spMk id="6" creationId="{8546F96E-2C85-C306-5F08-1E1E830519A1}"/>
          </ac:spMkLst>
        </pc:spChg>
      </pc:sldChg>
      <pc:sldChg chg="add del">
        <pc:chgData name="Nichole Abernathy (ADHE)" userId="fddd4ef5-1cf6-49ac-8b62-acccb436dc1b" providerId="ADAL" clId="{646DBB2E-9EA9-4AC9-AF9D-B5F727D4D336}" dt="2024-07-24T20:10:50.220" v="79"/>
        <pc:sldMkLst>
          <pc:docMk/>
          <pc:sldMk cId="2731147288" sldId="267"/>
        </pc:sldMkLst>
      </pc:sldChg>
      <pc:sldChg chg="add del">
        <pc:chgData name="Nichole Abernathy (ADHE)" userId="fddd4ef5-1cf6-49ac-8b62-acccb436dc1b" providerId="ADAL" clId="{646DBB2E-9EA9-4AC9-AF9D-B5F727D4D336}" dt="2024-07-24T20:10:50.220" v="79"/>
        <pc:sldMkLst>
          <pc:docMk/>
          <pc:sldMk cId="3563357100" sldId="268"/>
        </pc:sldMkLst>
      </pc:sldChg>
      <pc:sldChg chg="add del">
        <pc:chgData name="Nichole Abernathy (ADHE)" userId="fddd4ef5-1cf6-49ac-8b62-acccb436dc1b" providerId="ADAL" clId="{646DBB2E-9EA9-4AC9-AF9D-B5F727D4D336}" dt="2024-07-24T20:10:50.220" v="79"/>
        <pc:sldMkLst>
          <pc:docMk/>
          <pc:sldMk cId="2187498911" sldId="269"/>
        </pc:sldMkLst>
      </pc:sldChg>
      <pc:sldChg chg="add del">
        <pc:chgData name="Nichole Abernathy (ADHE)" userId="fddd4ef5-1cf6-49ac-8b62-acccb436dc1b" providerId="ADAL" clId="{646DBB2E-9EA9-4AC9-AF9D-B5F727D4D336}" dt="2024-07-24T20:10:50.220" v="79"/>
        <pc:sldMkLst>
          <pc:docMk/>
          <pc:sldMk cId="1369694172" sldId="270"/>
        </pc:sldMkLst>
      </pc:sldChg>
      <pc:sldChg chg="add del">
        <pc:chgData name="Nichole Abernathy (ADHE)" userId="fddd4ef5-1cf6-49ac-8b62-acccb436dc1b" providerId="ADAL" clId="{646DBB2E-9EA9-4AC9-AF9D-B5F727D4D336}" dt="2024-07-24T20:10:50.220" v="79"/>
        <pc:sldMkLst>
          <pc:docMk/>
          <pc:sldMk cId="3262439167" sldId="271"/>
        </pc:sldMkLst>
      </pc:sldChg>
      <pc:sldChg chg="add del">
        <pc:chgData name="Nichole Abernathy (ADHE)" userId="fddd4ef5-1cf6-49ac-8b62-acccb436dc1b" providerId="ADAL" clId="{646DBB2E-9EA9-4AC9-AF9D-B5F727D4D336}" dt="2024-07-24T20:10:50.220" v="79"/>
        <pc:sldMkLst>
          <pc:docMk/>
          <pc:sldMk cId="980891103" sldId="272"/>
        </pc:sldMkLst>
      </pc:sldChg>
      <pc:sldChg chg="add del">
        <pc:chgData name="Nichole Abernathy (ADHE)" userId="fddd4ef5-1cf6-49ac-8b62-acccb436dc1b" providerId="ADAL" clId="{646DBB2E-9EA9-4AC9-AF9D-B5F727D4D336}" dt="2024-07-24T20:10:50.220" v="79"/>
        <pc:sldMkLst>
          <pc:docMk/>
          <pc:sldMk cId="1063976313" sldId="274"/>
        </pc:sldMkLst>
      </pc:sldChg>
      <pc:sldChg chg="del">
        <pc:chgData name="Nichole Abernathy (ADHE)" userId="fddd4ef5-1cf6-49ac-8b62-acccb436dc1b" providerId="ADAL" clId="{646DBB2E-9EA9-4AC9-AF9D-B5F727D4D336}" dt="2024-07-25T17:55:44.510" v="265" actId="47"/>
        <pc:sldMkLst>
          <pc:docMk/>
          <pc:sldMk cId="4082383938" sldId="351"/>
        </pc:sldMkLst>
      </pc:sldChg>
      <pc:sldChg chg="ord">
        <pc:chgData name="Nichole Abernathy (ADHE)" userId="fddd4ef5-1cf6-49ac-8b62-acccb436dc1b" providerId="ADAL" clId="{646DBB2E-9EA9-4AC9-AF9D-B5F727D4D336}" dt="2024-07-24T14:04:41.912" v="75"/>
        <pc:sldMkLst>
          <pc:docMk/>
          <pc:sldMk cId="627269515" sldId="4217"/>
        </pc:sldMkLst>
      </pc:sldChg>
      <pc:sldChg chg="del">
        <pc:chgData name="Nichole Abernathy (ADHE)" userId="fddd4ef5-1cf6-49ac-8b62-acccb436dc1b" providerId="ADAL" clId="{646DBB2E-9EA9-4AC9-AF9D-B5F727D4D336}" dt="2024-07-24T13:36:57.851" v="67" actId="47"/>
        <pc:sldMkLst>
          <pc:docMk/>
          <pc:sldMk cId="1858346622" sldId="4218"/>
        </pc:sldMkLst>
      </pc:sldChg>
      <pc:sldChg chg="addSp modSp del mod setBg modClrScheme chgLayout">
        <pc:chgData name="Nichole Abernathy (ADHE)" userId="fddd4ef5-1cf6-49ac-8b62-acccb436dc1b" providerId="ADAL" clId="{646DBB2E-9EA9-4AC9-AF9D-B5F727D4D336}" dt="2024-07-24T20:10:22.660" v="76" actId="47"/>
        <pc:sldMkLst>
          <pc:docMk/>
          <pc:sldMk cId="3508918647" sldId="4229"/>
        </pc:sldMkLst>
        <pc:spChg chg="mod ord">
          <ac:chgData name="Nichole Abernathy (ADHE)" userId="fddd4ef5-1cf6-49ac-8b62-acccb436dc1b" providerId="ADAL" clId="{646DBB2E-9EA9-4AC9-AF9D-B5F727D4D336}" dt="2024-07-24T13:29:27.614" v="11" actId="1076"/>
          <ac:spMkLst>
            <pc:docMk/>
            <pc:sldMk cId="3508918647" sldId="4229"/>
            <ac:spMk id="2" creationId="{00000000-0000-0000-0000-000000000000}"/>
          </ac:spMkLst>
        </pc:spChg>
        <pc:spChg chg="add mod ord">
          <ac:chgData name="Nichole Abernathy (ADHE)" userId="fddd4ef5-1cf6-49ac-8b62-acccb436dc1b" providerId="ADAL" clId="{646DBB2E-9EA9-4AC9-AF9D-B5F727D4D336}" dt="2024-07-24T13:29:14.201" v="9" actId="700"/>
          <ac:spMkLst>
            <pc:docMk/>
            <pc:sldMk cId="3508918647" sldId="4229"/>
            <ac:spMk id="3" creationId="{C4BCC600-05E8-941A-2D2D-2653FC3B42FC}"/>
          </ac:spMkLst>
        </pc:spChg>
        <pc:spChg chg="add mod ord">
          <ac:chgData name="Nichole Abernathy (ADHE)" userId="fddd4ef5-1cf6-49ac-8b62-acccb436dc1b" providerId="ADAL" clId="{646DBB2E-9EA9-4AC9-AF9D-B5F727D4D336}" dt="2024-07-24T13:29:14.201" v="9" actId="700"/>
          <ac:spMkLst>
            <pc:docMk/>
            <pc:sldMk cId="3508918647" sldId="4229"/>
            <ac:spMk id="5" creationId="{2B52FCE7-4B38-25C5-E457-671072104DBC}"/>
          </ac:spMkLst>
        </pc:spChg>
        <pc:picChg chg="mod">
          <ac:chgData name="Nichole Abernathy (ADHE)" userId="fddd4ef5-1cf6-49ac-8b62-acccb436dc1b" providerId="ADAL" clId="{646DBB2E-9EA9-4AC9-AF9D-B5F727D4D336}" dt="2024-07-24T13:37:37.955" v="69" actId="1076"/>
          <ac:picMkLst>
            <pc:docMk/>
            <pc:sldMk cId="3508918647" sldId="4229"/>
            <ac:picMk id="4" creationId="{FD2AFA97-9FFD-1F15-0941-43DD61DEB244}"/>
          </ac:picMkLst>
        </pc:picChg>
      </pc:sldChg>
      <pc:sldChg chg="add">
        <pc:chgData name="Nichole Abernathy (ADHE)" userId="fddd4ef5-1cf6-49ac-8b62-acccb436dc1b" providerId="ADAL" clId="{646DBB2E-9EA9-4AC9-AF9D-B5F727D4D336}" dt="2024-07-24T13:26:21.043" v="0"/>
        <pc:sldMkLst>
          <pc:docMk/>
          <pc:sldMk cId="2847229241" sldId="4230"/>
        </pc:sldMkLst>
      </pc:sldChg>
      <pc:sldChg chg="addSp modSp del mod ord modClrScheme chgLayout">
        <pc:chgData name="Nichole Abernathy (ADHE)" userId="fddd4ef5-1cf6-49ac-8b62-acccb436dc1b" providerId="ADAL" clId="{646DBB2E-9EA9-4AC9-AF9D-B5F727D4D336}" dt="2024-07-24T20:11:29.423" v="82" actId="47"/>
        <pc:sldMkLst>
          <pc:docMk/>
          <pc:sldMk cId="3533891442" sldId="4231"/>
        </pc:sldMkLst>
        <pc:spChg chg="mod ord">
          <ac:chgData name="Nichole Abernathy (ADHE)" userId="fddd4ef5-1cf6-49ac-8b62-acccb436dc1b" providerId="ADAL" clId="{646DBB2E-9EA9-4AC9-AF9D-B5F727D4D336}" dt="2024-07-24T13:36:24.294" v="66" actId="1076"/>
          <ac:spMkLst>
            <pc:docMk/>
            <pc:sldMk cId="3533891442" sldId="4231"/>
            <ac:spMk id="2" creationId="{00000000-0000-0000-0000-000000000000}"/>
          </ac:spMkLst>
        </pc:spChg>
        <pc:spChg chg="add mod ord">
          <ac:chgData name="Nichole Abernathy (ADHE)" userId="fddd4ef5-1cf6-49ac-8b62-acccb436dc1b" providerId="ADAL" clId="{646DBB2E-9EA9-4AC9-AF9D-B5F727D4D336}" dt="2024-07-24T13:36:13.565" v="64" actId="700"/>
          <ac:spMkLst>
            <pc:docMk/>
            <pc:sldMk cId="3533891442" sldId="4231"/>
            <ac:spMk id="3" creationId="{356BBA56-DBB0-2CFA-611B-3C07EBF187B6}"/>
          </ac:spMkLst>
        </pc:spChg>
        <pc:spChg chg="add mod ord">
          <ac:chgData name="Nichole Abernathy (ADHE)" userId="fddd4ef5-1cf6-49ac-8b62-acccb436dc1b" providerId="ADAL" clId="{646DBB2E-9EA9-4AC9-AF9D-B5F727D4D336}" dt="2024-07-24T13:36:13.565" v="64" actId="700"/>
          <ac:spMkLst>
            <pc:docMk/>
            <pc:sldMk cId="3533891442" sldId="4231"/>
            <ac:spMk id="4" creationId="{828A720F-BBE8-4B17-9EF5-35DC46C4A968}"/>
          </ac:spMkLst>
        </pc:spChg>
        <pc:spChg chg="mod">
          <ac:chgData name="Nichole Abernathy (ADHE)" userId="fddd4ef5-1cf6-49ac-8b62-acccb436dc1b" providerId="ADAL" clId="{646DBB2E-9EA9-4AC9-AF9D-B5F727D4D336}" dt="2024-07-24T13:36:20.152" v="65" actId="1076"/>
          <ac:spMkLst>
            <pc:docMk/>
            <pc:sldMk cId="3533891442" sldId="4231"/>
            <ac:spMk id="6" creationId="{2179564E-2F1D-644D-6885-1769C6548A57}"/>
          </ac:spMkLst>
        </pc:spChg>
      </pc:sldChg>
      <pc:sldChg chg="add">
        <pc:chgData name="Nichole Abernathy (ADHE)" userId="fddd4ef5-1cf6-49ac-8b62-acccb436dc1b" providerId="ADAL" clId="{646DBB2E-9EA9-4AC9-AF9D-B5F727D4D336}" dt="2024-07-24T13:37:06.164" v="68"/>
        <pc:sldMkLst>
          <pc:docMk/>
          <pc:sldMk cId="2601503504" sldId="4232"/>
        </pc:sldMkLst>
      </pc:sldChg>
      <pc:sldChg chg="del">
        <pc:chgData name="Nichole Abernathy (ADHE)" userId="fddd4ef5-1cf6-49ac-8b62-acccb436dc1b" providerId="ADAL" clId="{646DBB2E-9EA9-4AC9-AF9D-B5F727D4D336}" dt="2024-07-24T20:11:46.585" v="83" actId="47"/>
        <pc:sldMkLst>
          <pc:docMk/>
          <pc:sldMk cId="3647453375" sldId="4233"/>
        </pc:sldMkLst>
      </pc:sldChg>
      <pc:sldChg chg="modSp add del mod">
        <pc:chgData name="Nichole Abernathy (ADHE)" userId="fddd4ef5-1cf6-49ac-8b62-acccb436dc1b" providerId="ADAL" clId="{646DBB2E-9EA9-4AC9-AF9D-B5F727D4D336}" dt="2024-07-29T15:49:48.834" v="272" actId="6549"/>
        <pc:sldMkLst>
          <pc:docMk/>
          <pc:sldMk cId="3508918647" sldId="4236"/>
        </pc:sldMkLst>
        <pc:spChg chg="mod">
          <ac:chgData name="Nichole Abernathy (ADHE)" userId="fddd4ef5-1cf6-49ac-8b62-acccb436dc1b" providerId="ADAL" clId="{646DBB2E-9EA9-4AC9-AF9D-B5F727D4D336}" dt="2024-07-29T15:49:48.834" v="272" actId="6549"/>
          <ac:spMkLst>
            <pc:docMk/>
            <pc:sldMk cId="3508918647" sldId="4236"/>
            <ac:spMk id="5" creationId="{1A70694B-743C-DFAF-0674-597C25F25351}"/>
          </ac:spMkLst>
        </pc:spChg>
      </pc:sldChg>
      <pc:sldChg chg="add del">
        <pc:chgData name="Nichole Abernathy (ADHE)" userId="fddd4ef5-1cf6-49ac-8b62-acccb436dc1b" providerId="ADAL" clId="{646DBB2E-9EA9-4AC9-AF9D-B5F727D4D336}" dt="2024-07-24T20:10:50.220" v="79"/>
        <pc:sldMkLst>
          <pc:docMk/>
          <pc:sldMk cId="3193834554" sldId="4237"/>
        </pc:sldMkLst>
      </pc:sldChg>
      <pc:sldChg chg="add del">
        <pc:chgData name="Nichole Abernathy (ADHE)" userId="fddd4ef5-1cf6-49ac-8b62-acccb436dc1b" providerId="ADAL" clId="{646DBB2E-9EA9-4AC9-AF9D-B5F727D4D336}" dt="2024-07-24T20:10:50.220" v="79"/>
        <pc:sldMkLst>
          <pc:docMk/>
          <pc:sldMk cId="1754510899" sldId="4238"/>
        </pc:sldMkLst>
      </pc:sldChg>
      <pc:sldChg chg="addSp delSp modSp new mod">
        <pc:chgData name="Nichole Abernathy (ADHE)" userId="fddd4ef5-1cf6-49ac-8b62-acccb436dc1b" providerId="ADAL" clId="{646DBB2E-9EA9-4AC9-AF9D-B5F727D4D336}" dt="2024-07-25T17:40:35.297" v="93" actId="1076"/>
        <pc:sldMkLst>
          <pc:docMk/>
          <pc:sldMk cId="2348448627" sldId="4239"/>
        </pc:sldMkLst>
        <pc:spChg chg="del">
          <ac:chgData name="Nichole Abernathy (ADHE)" userId="fddd4ef5-1cf6-49ac-8b62-acccb436dc1b" providerId="ADAL" clId="{646DBB2E-9EA9-4AC9-AF9D-B5F727D4D336}" dt="2024-07-25T17:31:48.479" v="86" actId="26606"/>
          <ac:spMkLst>
            <pc:docMk/>
            <pc:sldMk cId="2348448627" sldId="4239"/>
            <ac:spMk id="2" creationId="{FD61FF1A-E776-1ACE-807B-12971A6DB35D}"/>
          </ac:spMkLst>
        </pc:spChg>
        <pc:picChg chg="add mod">
          <ac:chgData name="Nichole Abernathy (ADHE)" userId="fddd4ef5-1cf6-49ac-8b62-acccb436dc1b" providerId="ADAL" clId="{646DBB2E-9EA9-4AC9-AF9D-B5F727D4D336}" dt="2024-07-25T17:31:55.661" v="88" actId="962"/>
          <ac:picMkLst>
            <pc:docMk/>
            <pc:sldMk cId="2348448627" sldId="4239"/>
            <ac:picMk id="4" creationId="{A203AD1D-48C0-1FFE-76CF-8F1890AFE132}"/>
          </ac:picMkLst>
        </pc:picChg>
        <pc:picChg chg="add del mod">
          <ac:chgData name="Nichole Abernathy (ADHE)" userId="fddd4ef5-1cf6-49ac-8b62-acccb436dc1b" providerId="ADAL" clId="{646DBB2E-9EA9-4AC9-AF9D-B5F727D4D336}" dt="2024-07-25T17:40:29.076" v="91" actId="478"/>
          <ac:picMkLst>
            <pc:docMk/>
            <pc:sldMk cId="2348448627" sldId="4239"/>
            <ac:picMk id="6" creationId="{B045ECA4-B3A6-6210-7108-BF80F0B73B1E}"/>
          </ac:picMkLst>
        </pc:picChg>
        <pc:picChg chg="add mod">
          <ac:chgData name="Nichole Abernathy (ADHE)" userId="fddd4ef5-1cf6-49ac-8b62-acccb436dc1b" providerId="ADAL" clId="{646DBB2E-9EA9-4AC9-AF9D-B5F727D4D336}" dt="2024-07-25T17:40:35.297" v="93" actId="1076"/>
          <ac:picMkLst>
            <pc:docMk/>
            <pc:sldMk cId="2348448627" sldId="4239"/>
            <ac:picMk id="8" creationId="{A3AE09CE-25E4-4766-7FB9-640B3CE0DFB5}"/>
          </ac:picMkLst>
        </pc:picChg>
      </pc:sldChg>
      <pc:sldChg chg="addSp delSp modSp new mod modClrScheme chgLayout">
        <pc:chgData name="Nichole Abernathy (ADHE)" userId="fddd4ef5-1cf6-49ac-8b62-acccb436dc1b" providerId="ADAL" clId="{646DBB2E-9EA9-4AC9-AF9D-B5F727D4D336}" dt="2024-07-25T17:52:29.684" v="169" actId="1076"/>
        <pc:sldMkLst>
          <pc:docMk/>
          <pc:sldMk cId="2103833040" sldId="4240"/>
        </pc:sldMkLst>
        <pc:spChg chg="mod">
          <ac:chgData name="Nichole Abernathy (ADHE)" userId="fddd4ef5-1cf6-49ac-8b62-acccb436dc1b" providerId="ADAL" clId="{646DBB2E-9EA9-4AC9-AF9D-B5F727D4D336}" dt="2024-07-25T17:52:29.684" v="169" actId="1076"/>
          <ac:spMkLst>
            <pc:docMk/>
            <pc:sldMk cId="2103833040" sldId="4240"/>
            <ac:spMk id="2" creationId="{A1051E9F-1527-5191-9DE3-0CF6F138BACC}"/>
          </ac:spMkLst>
        </pc:spChg>
        <pc:spChg chg="add del mod">
          <ac:chgData name="Nichole Abernathy (ADHE)" userId="fddd4ef5-1cf6-49ac-8b62-acccb436dc1b" providerId="ADAL" clId="{646DBB2E-9EA9-4AC9-AF9D-B5F727D4D336}" dt="2024-07-25T17:47:00.260" v="164" actId="478"/>
          <ac:spMkLst>
            <pc:docMk/>
            <pc:sldMk cId="2103833040" sldId="4240"/>
            <ac:spMk id="7" creationId="{9269B6C7-74F9-6A05-DBB0-B56278D72C5A}"/>
          </ac:spMkLst>
        </pc:spChg>
        <pc:spChg chg="add del mod">
          <ac:chgData name="Nichole Abernathy (ADHE)" userId="fddd4ef5-1cf6-49ac-8b62-acccb436dc1b" providerId="ADAL" clId="{646DBB2E-9EA9-4AC9-AF9D-B5F727D4D336}" dt="2024-07-25T17:47:02.550" v="165" actId="478"/>
          <ac:spMkLst>
            <pc:docMk/>
            <pc:sldMk cId="2103833040" sldId="4240"/>
            <ac:spMk id="9" creationId="{AF479709-BD52-35D6-F63D-4582A9496EF1}"/>
          </ac:spMkLst>
        </pc:spChg>
        <pc:spChg chg="add mod">
          <ac:chgData name="Nichole Abernathy (ADHE)" userId="fddd4ef5-1cf6-49ac-8b62-acccb436dc1b" providerId="ADAL" clId="{646DBB2E-9EA9-4AC9-AF9D-B5F727D4D336}" dt="2024-07-25T17:46:49.197" v="163" actId="26606"/>
          <ac:spMkLst>
            <pc:docMk/>
            <pc:sldMk cId="2103833040" sldId="4240"/>
            <ac:spMk id="11" creationId="{2D463CE8-82B6-F0C3-D943-B1209BADB2BD}"/>
          </ac:spMkLst>
        </pc:spChg>
        <pc:picChg chg="add del mod">
          <ac:chgData name="Nichole Abernathy (ADHE)" userId="fddd4ef5-1cf6-49ac-8b62-acccb436dc1b" providerId="ADAL" clId="{646DBB2E-9EA9-4AC9-AF9D-B5F727D4D336}" dt="2024-07-25T17:52:24.919" v="168" actId="478"/>
          <ac:picMkLst>
            <pc:docMk/>
            <pc:sldMk cId="2103833040" sldId="4240"/>
            <ac:picMk id="1026" creationId="{2823BC51-65A7-A369-A888-4BB1FA401B58}"/>
          </ac:picMkLst>
        </pc:picChg>
      </pc:sldChg>
      <pc:sldChg chg="modSp add mod">
        <pc:chgData name="Nichole Abernathy (ADHE)" userId="fddd4ef5-1cf6-49ac-8b62-acccb436dc1b" providerId="ADAL" clId="{646DBB2E-9EA9-4AC9-AF9D-B5F727D4D336}" dt="2024-07-25T20:23:17.282" v="271" actId="20577"/>
        <pc:sldMkLst>
          <pc:docMk/>
          <pc:sldMk cId="102856782" sldId="4241"/>
        </pc:sldMkLst>
        <pc:spChg chg="mod">
          <ac:chgData name="Nichole Abernathy (ADHE)" userId="fddd4ef5-1cf6-49ac-8b62-acccb436dc1b" providerId="ADAL" clId="{646DBB2E-9EA9-4AC9-AF9D-B5F727D4D336}" dt="2024-07-25T20:23:17.282" v="271" actId="20577"/>
          <ac:spMkLst>
            <pc:docMk/>
            <pc:sldMk cId="102856782" sldId="4241"/>
            <ac:spMk id="2" creationId="{A1051E9F-1527-5191-9DE3-0CF6F138BACC}"/>
          </ac:spMkLst>
        </pc:spChg>
      </pc:sldChg>
      <pc:sldChg chg="addSp modSp add mod">
        <pc:chgData name="Nichole Abernathy (ADHE)" userId="fddd4ef5-1cf6-49ac-8b62-acccb436dc1b" providerId="ADAL" clId="{646DBB2E-9EA9-4AC9-AF9D-B5F727D4D336}" dt="2024-07-25T17:55:20.888" v="264" actId="20577"/>
        <pc:sldMkLst>
          <pc:docMk/>
          <pc:sldMk cId="472913813" sldId="4242"/>
        </pc:sldMkLst>
        <pc:spChg chg="mod">
          <ac:chgData name="Nichole Abernathy (ADHE)" userId="fddd4ef5-1cf6-49ac-8b62-acccb436dc1b" providerId="ADAL" clId="{646DBB2E-9EA9-4AC9-AF9D-B5F727D4D336}" dt="2024-07-25T17:55:20.888" v="264" actId="20577"/>
          <ac:spMkLst>
            <pc:docMk/>
            <pc:sldMk cId="472913813" sldId="4242"/>
            <ac:spMk id="2" creationId="{A1051E9F-1527-5191-9DE3-0CF6F138BACC}"/>
          </ac:spMkLst>
        </pc:spChg>
        <pc:picChg chg="add mod">
          <ac:chgData name="Nichole Abernathy (ADHE)" userId="fddd4ef5-1cf6-49ac-8b62-acccb436dc1b" providerId="ADAL" clId="{646DBB2E-9EA9-4AC9-AF9D-B5F727D4D336}" dt="2024-07-25T17:54:27.394" v="255" actId="14100"/>
          <ac:picMkLst>
            <pc:docMk/>
            <pc:sldMk cId="472913813" sldId="4242"/>
            <ac:picMk id="2050" creationId="{C5E9C4C8-80A6-4AA1-ECD3-648B7E63005E}"/>
          </ac:picMkLst>
        </pc:picChg>
      </pc:sldChg>
      <pc:sldMasterChg chg="del delSldLayout">
        <pc:chgData name="Nichole Abernathy (ADHE)" userId="fddd4ef5-1cf6-49ac-8b62-acccb436dc1b" providerId="ADAL" clId="{646DBB2E-9EA9-4AC9-AF9D-B5F727D4D336}" dt="2024-07-24T13:36:13.565" v="64" actId="700"/>
        <pc:sldMasterMkLst>
          <pc:docMk/>
          <pc:sldMasterMk cId="3949134942" sldId="2147483709"/>
        </pc:sldMasterMkLst>
        <pc:sldLayoutChg chg="del">
          <pc:chgData name="Nichole Abernathy (ADHE)" userId="fddd4ef5-1cf6-49ac-8b62-acccb436dc1b" providerId="ADAL" clId="{646DBB2E-9EA9-4AC9-AF9D-B5F727D4D336}" dt="2024-07-24T13:36:13.565" v="64" actId="700"/>
          <pc:sldLayoutMkLst>
            <pc:docMk/>
            <pc:sldMasterMk cId="3949134942" sldId="2147483709"/>
            <pc:sldLayoutMk cId="2177991623" sldId="2147483710"/>
          </pc:sldLayoutMkLst>
        </pc:sldLayoutChg>
        <pc:sldLayoutChg chg="del">
          <pc:chgData name="Nichole Abernathy (ADHE)" userId="fddd4ef5-1cf6-49ac-8b62-acccb436dc1b" providerId="ADAL" clId="{646DBB2E-9EA9-4AC9-AF9D-B5F727D4D336}" dt="2024-07-24T13:36:13.565" v="64" actId="700"/>
          <pc:sldLayoutMkLst>
            <pc:docMk/>
            <pc:sldMasterMk cId="3949134942" sldId="2147483709"/>
            <pc:sldLayoutMk cId="2347668418" sldId="2147483711"/>
          </pc:sldLayoutMkLst>
        </pc:sldLayoutChg>
        <pc:sldLayoutChg chg="del">
          <pc:chgData name="Nichole Abernathy (ADHE)" userId="fddd4ef5-1cf6-49ac-8b62-acccb436dc1b" providerId="ADAL" clId="{646DBB2E-9EA9-4AC9-AF9D-B5F727D4D336}" dt="2024-07-24T13:36:13.565" v="64" actId="700"/>
          <pc:sldLayoutMkLst>
            <pc:docMk/>
            <pc:sldMasterMk cId="3949134942" sldId="2147483709"/>
            <pc:sldLayoutMk cId="519751475" sldId="2147483712"/>
          </pc:sldLayoutMkLst>
        </pc:sldLayoutChg>
        <pc:sldLayoutChg chg="del">
          <pc:chgData name="Nichole Abernathy (ADHE)" userId="fddd4ef5-1cf6-49ac-8b62-acccb436dc1b" providerId="ADAL" clId="{646DBB2E-9EA9-4AC9-AF9D-B5F727D4D336}" dt="2024-07-24T13:36:13.565" v="64" actId="700"/>
          <pc:sldLayoutMkLst>
            <pc:docMk/>
            <pc:sldMasterMk cId="3949134942" sldId="2147483709"/>
            <pc:sldLayoutMk cId="338215876" sldId="2147483713"/>
          </pc:sldLayoutMkLst>
        </pc:sldLayoutChg>
        <pc:sldLayoutChg chg="del">
          <pc:chgData name="Nichole Abernathy (ADHE)" userId="fddd4ef5-1cf6-49ac-8b62-acccb436dc1b" providerId="ADAL" clId="{646DBB2E-9EA9-4AC9-AF9D-B5F727D4D336}" dt="2024-07-24T13:36:13.565" v="64" actId="700"/>
          <pc:sldLayoutMkLst>
            <pc:docMk/>
            <pc:sldMasterMk cId="3949134942" sldId="2147483709"/>
            <pc:sldLayoutMk cId="394502549" sldId="2147483714"/>
          </pc:sldLayoutMkLst>
        </pc:sldLayoutChg>
        <pc:sldLayoutChg chg="del">
          <pc:chgData name="Nichole Abernathy (ADHE)" userId="fddd4ef5-1cf6-49ac-8b62-acccb436dc1b" providerId="ADAL" clId="{646DBB2E-9EA9-4AC9-AF9D-B5F727D4D336}" dt="2024-07-24T13:36:13.565" v="64" actId="700"/>
          <pc:sldLayoutMkLst>
            <pc:docMk/>
            <pc:sldMasterMk cId="3949134942" sldId="2147483709"/>
            <pc:sldLayoutMk cId="3175139977" sldId="2147483715"/>
          </pc:sldLayoutMkLst>
        </pc:sldLayoutChg>
        <pc:sldLayoutChg chg="del">
          <pc:chgData name="Nichole Abernathy (ADHE)" userId="fddd4ef5-1cf6-49ac-8b62-acccb436dc1b" providerId="ADAL" clId="{646DBB2E-9EA9-4AC9-AF9D-B5F727D4D336}" dt="2024-07-24T13:36:13.565" v="64" actId="700"/>
          <pc:sldLayoutMkLst>
            <pc:docMk/>
            <pc:sldMasterMk cId="3949134942" sldId="2147483709"/>
            <pc:sldLayoutMk cId="3923759779" sldId="2147483716"/>
          </pc:sldLayoutMkLst>
        </pc:sldLayoutChg>
        <pc:sldLayoutChg chg="del">
          <pc:chgData name="Nichole Abernathy (ADHE)" userId="fddd4ef5-1cf6-49ac-8b62-acccb436dc1b" providerId="ADAL" clId="{646DBB2E-9EA9-4AC9-AF9D-B5F727D4D336}" dt="2024-07-24T13:36:13.565" v="64" actId="700"/>
          <pc:sldLayoutMkLst>
            <pc:docMk/>
            <pc:sldMasterMk cId="3949134942" sldId="2147483709"/>
            <pc:sldLayoutMk cId="832516793" sldId="2147483717"/>
          </pc:sldLayoutMkLst>
        </pc:sldLayoutChg>
        <pc:sldLayoutChg chg="del">
          <pc:chgData name="Nichole Abernathy (ADHE)" userId="fddd4ef5-1cf6-49ac-8b62-acccb436dc1b" providerId="ADAL" clId="{646DBB2E-9EA9-4AC9-AF9D-B5F727D4D336}" dt="2024-07-24T13:36:13.565" v="64" actId="700"/>
          <pc:sldLayoutMkLst>
            <pc:docMk/>
            <pc:sldMasterMk cId="3949134942" sldId="2147483709"/>
            <pc:sldLayoutMk cId="3809780696" sldId="2147483718"/>
          </pc:sldLayoutMkLst>
        </pc:sldLayoutChg>
        <pc:sldLayoutChg chg="del">
          <pc:chgData name="Nichole Abernathy (ADHE)" userId="fddd4ef5-1cf6-49ac-8b62-acccb436dc1b" providerId="ADAL" clId="{646DBB2E-9EA9-4AC9-AF9D-B5F727D4D336}" dt="2024-07-24T13:36:13.565" v="64" actId="700"/>
          <pc:sldLayoutMkLst>
            <pc:docMk/>
            <pc:sldMasterMk cId="3949134942" sldId="2147483709"/>
            <pc:sldLayoutMk cId="3511436209" sldId="2147483719"/>
          </pc:sldLayoutMkLst>
        </pc:sldLayoutChg>
        <pc:sldLayoutChg chg="del">
          <pc:chgData name="Nichole Abernathy (ADHE)" userId="fddd4ef5-1cf6-49ac-8b62-acccb436dc1b" providerId="ADAL" clId="{646DBB2E-9EA9-4AC9-AF9D-B5F727D4D336}" dt="2024-07-24T13:36:13.565" v="64" actId="700"/>
          <pc:sldLayoutMkLst>
            <pc:docMk/>
            <pc:sldMasterMk cId="3949134942" sldId="2147483709"/>
            <pc:sldLayoutMk cId="1222079634" sldId="2147483720"/>
          </pc:sldLayoutMkLst>
        </pc:sldLayoutChg>
      </pc:sldMasterChg>
    </pc:docChg>
  </pc:docChgLst>
  <pc:docChgLst>
    <pc:chgData name="Mason Campbell (ADHE)" userId="S::mason.campbell@adhe.edu::39cc6ec5-4575-41a5-8b30-d774e59f98a6" providerId="AD" clId="Web-{0A2E19AE-6538-FEE8-7AF3-61AEA1F98F8A}"/>
    <pc:docChg chg="modSld">
      <pc:chgData name="Mason Campbell (ADHE)" userId="S::mason.campbell@adhe.edu::39cc6ec5-4575-41a5-8b30-d774e59f98a6" providerId="AD" clId="Web-{0A2E19AE-6538-FEE8-7AF3-61AEA1F98F8A}" dt="2024-07-24T22:06:46.239" v="0" actId="1076"/>
      <pc:docMkLst>
        <pc:docMk/>
      </pc:docMkLst>
      <pc:sldChg chg="modSp">
        <pc:chgData name="Mason Campbell (ADHE)" userId="S::mason.campbell@adhe.edu::39cc6ec5-4575-41a5-8b30-d774e59f98a6" providerId="AD" clId="Web-{0A2E19AE-6538-FEE8-7AF3-61AEA1F98F8A}" dt="2024-07-24T22:06:46.239" v="0" actId="1076"/>
        <pc:sldMkLst>
          <pc:docMk/>
          <pc:sldMk cId="1087930962" sldId="4220"/>
        </pc:sldMkLst>
        <pc:spChg chg="mod">
          <ac:chgData name="Mason Campbell (ADHE)" userId="S::mason.campbell@adhe.edu::39cc6ec5-4575-41a5-8b30-d774e59f98a6" providerId="AD" clId="Web-{0A2E19AE-6538-FEE8-7AF3-61AEA1F98F8A}" dt="2024-07-24T22:06:46.239" v="0" actId="1076"/>
          <ac:spMkLst>
            <pc:docMk/>
            <pc:sldMk cId="1087930962" sldId="4220"/>
            <ac:spMk id="5" creationId="{99102BC4-4515-9437-0235-0F2EE70050F7}"/>
          </ac:spMkLst>
        </pc:spChg>
      </pc:sldChg>
    </pc:docChg>
  </pc:docChgLst>
  <pc:docChgLst>
    <pc:chgData name="Mason Campbell (ADHE)" userId="S::mason.campbell@adhe.edu::39cc6ec5-4575-41a5-8b30-d774e59f98a6" providerId="AD" clId="Web-{C00CCE5D-C3DF-86D1-51F9-4471D449C0F8}"/>
    <pc:docChg chg="modSld">
      <pc:chgData name="Mason Campbell (ADHE)" userId="S::mason.campbell@adhe.edu::39cc6ec5-4575-41a5-8b30-d774e59f98a6" providerId="AD" clId="Web-{C00CCE5D-C3DF-86D1-51F9-4471D449C0F8}" dt="2024-07-25T17:33:02.919" v="29" actId="20577"/>
      <pc:docMkLst>
        <pc:docMk/>
      </pc:docMkLst>
      <pc:sldChg chg="modSp">
        <pc:chgData name="Mason Campbell (ADHE)" userId="S::mason.campbell@adhe.edu::39cc6ec5-4575-41a5-8b30-d774e59f98a6" providerId="AD" clId="Web-{C00CCE5D-C3DF-86D1-51F9-4471D449C0F8}" dt="2024-07-25T17:33:02.919" v="29" actId="20577"/>
        <pc:sldMkLst>
          <pc:docMk/>
          <pc:sldMk cId="1087930962" sldId="4220"/>
        </pc:sldMkLst>
        <pc:spChg chg="mod">
          <ac:chgData name="Mason Campbell (ADHE)" userId="S::mason.campbell@adhe.edu::39cc6ec5-4575-41a5-8b30-d774e59f98a6" providerId="AD" clId="Web-{C00CCE5D-C3DF-86D1-51F9-4471D449C0F8}" dt="2024-07-25T17:33:02.919" v="29" actId="20577"/>
          <ac:spMkLst>
            <pc:docMk/>
            <pc:sldMk cId="1087930962" sldId="4220"/>
            <ac:spMk id="6" creationId="{E545D4C9-E7A2-7C1A-FDE9-08C09290DE9C}"/>
          </ac:spMkLst>
        </pc:spChg>
      </pc:sldChg>
    </pc:docChg>
  </pc:docChgLst>
  <pc:docChgLst>
    <pc:chgData name="Nicholas Fuller (ADHE)" userId="ae9d9c6c-cbf6-41ac-9a7b-35dc6df1201b" providerId="ADAL" clId="{7BB9ECE3-34A3-4CDE-A395-3F0649860179}"/>
    <pc:docChg chg="custSel addSld modSld">
      <pc:chgData name="Nicholas Fuller (ADHE)" userId="ae9d9c6c-cbf6-41ac-9a7b-35dc6df1201b" providerId="ADAL" clId="{7BB9ECE3-34A3-4CDE-A395-3F0649860179}" dt="2024-07-24T17:03:48.620" v="13" actId="478"/>
      <pc:docMkLst>
        <pc:docMk/>
      </pc:docMkLst>
      <pc:sldChg chg="delSp mod">
        <pc:chgData name="Nicholas Fuller (ADHE)" userId="ae9d9c6c-cbf6-41ac-9a7b-35dc6df1201b" providerId="ADAL" clId="{7BB9ECE3-34A3-4CDE-A395-3F0649860179}" dt="2024-07-24T17:03:48.620" v="13" actId="478"/>
        <pc:sldMkLst>
          <pc:docMk/>
          <pc:sldMk cId="3533891442" sldId="4231"/>
        </pc:sldMkLst>
        <pc:spChg chg="del">
          <ac:chgData name="Nicholas Fuller (ADHE)" userId="ae9d9c6c-cbf6-41ac-9a7b-35dc6df1201b" providerId="ADAL" clId="{7BB9ECE3-34A3-4CDE-A395-3F0649860179}" dt="2024-07-24T17:03:46.323" v="12" actId="478"/>
          <ac:spMkLst>
            <pc:docMk/>
            <pc:sldMk cId="3533891442" sldId="4231"/>
            <ac:spMk id="3" creationId="{356BBA56-DBB0-2CFA-611B-3C07EBF187B6}"/>
          </ac:spMkLst>
        </pc:spChg>
        <pc:spChg chg="del">
          <ac:chgData name="Nicholas Fuller (ADHE)" userId="ae9d9c6c-cbf6-41ac-9a7b-35dc6df1201b" providerId="ADAL" clId="{7BB9ECE3-34A3-4CDE-A395-3F0649860179}" dt="2024-07-24T17:03:48.620" v="13" actId="478"/>
          <ac:spMkLst>
            <pc:docMk/>
            <pc:sldMk cId="3533891442" sldId="4231"/>
            <ac:spMk id="4" creationId="{828A720F-BBE8-4B17-9EF5-35DC46C4A968}"/>
          </ac:spMkLst>
        </pc:spChg>
      </pc:sldChg>
      <pc:sldChg chg="delSp modSp add mod">
        <pc:chgData name="Nicholas Fuller (ADHE)" userId="ae9d9c6c-cbf6-41ac-9a7b-35dc6df1201b" providerId="ADAL" clId="{7BB9ECE3-34A3-4CDE-A395-3F0649860179}" dt="2024-07-24T17:03:36.936" v="11" actId="27636"/>
        <pc:sldMkLst>
          <pc:docMk/>
          <pc:sldMk cId="3647453375" sldId="4233"/>
        </pc:sldMkLst>
        <pc:spChg chg="mod">
          <ac:chgData name="Nicholas Fuller (ADHE)" userId="ae9d9c6c-cbf6-41ac-9a7b-35dc6df1201b" providerId="ADAL" clId="{7BB9ECE3-34A3-4CDE-A395-3F0649860179}" dt="2024-07-24T17:02:55.238" v="3"/>
          <ac:spMkLst>
            <pc:docMk/>
            <pc:sldMk cId="3647453375" sldId="4233"/>
            <ac:spMk id="2" creationId="{00000000-0000-0000-0000-000000000000}"/>
          </ac:spMkLst>
        </pc:spChg>
        <pc:spChg chg="del">
          <ac:chgData name="Nicholas Fuller (ADHE)" userId="ae9d9c6c-cbf6-41ac-9a7b-35dc6df1201b" providerId="ADAL" clId="{7BB9ECE3-34A3-4CDE-A395-3F0649860179}" dt="2024-07-24T17:03:01.588" v="4" actId="478"/>
          <ac:spMkLst>
            <pc:docMk/>
            <pc:sldMk cId="3647453375" sldId="4233"/>
            <ac:spMk id="3" creationId="{356BBA56-DBB0-2CFA-611B-3C07EBF187B6}"/>
          </ac:spMkLst>
        </pc:spChg>
        <pc:spChg chg="del">
          <ac:chgData name="Nicholas Fuller (ADHE)" userId="ae9d9c6c-cbf6-41ac-9a7b-35dc6df1201b" providerId="ADAL" clId="{7BB9ECE3-34A3-4CDE-A395-3F0649860179}" dt="2024-07-24T17:03:30.336" v="9" actId="478"/>
          <ac:spMkLst>
            <pc:docMk/>
            <pc:sldMk cId="3647453375" sldId="4233"/>
            <ac:spMk id="4" creationId="{828A720F-BBE8-4B17-9EF5-35DC46C4A968}"/>
          </ac:spMkLst>
        </pc:spChg>
        <pc:spChg chg="mod">
          <ac:chgData name="Nicholas Fuller (ADHE)" userId="ae9d9c6c-cbf6-41ac-9a7b-35dc6df1201b" providerId="ADAL" clId="{7BB9ECE3-34A3-4CDE-A395-3F0649860179}" dt="2024-07-24T17:03:36.936" v="11" actId="27636"/>
          <ac:spMkLst>
            <pc:docMk/>
            <pc:sldMk cId="3647453375" sldId="4233"/>
            <ac:spMk id="6" creationId="{2179564E-2F1D-644D-6885-1769C6548A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4ACE8-6974-41ED-8FCE-486CB5E33B0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D105-E55B-43B6-B60C-E00C7F49B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FB2FC49-9C1F-2516-3F03-2C8F7F30CF0F}"/>
              </a:ext>
            </a:extLst>
          </p:cNvPr>
          <p:cNvGrpSpPr/>
          <p:nvPr userDrawn="1"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D86F0DC8-EA4C-E2BB-05DC-A9F301BDD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F08A10D7-7037-A3D8-40BD-54425E09168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D354BDC8-1660-32FD-C8AF-E6498DC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57" y="2563948"/>
            <a:ext cx="6299277" cy="1147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4" title="Subtitle">
            <a:extLst>
              <a:ext uri="{FF2B5EF4-FFF2-40B4-BE49-F238E27FC236}">
                <a16:creationId xmlns:a16="http://schemas.microsoft.com/office/drawing/2014/main" id="{74D1677B-781F-36D6-744C-A38675430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9640" y="3730609"/>
            <a:ext cx="4865688" cy="134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28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4" name="Table Placeholder 11" title="Table">
            <a:extLst>
              <a:ext uri="{FF2B5EF4-FFF2-40B4-BE49-F238E27FC236}">
                <a16:creationId xmlns:a16="http://schemas.microsoft.com/office/drawing/2014/main" id="{28CB0212-B929-5E56-AD9E-BE5F9A43964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18678" y="214008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705078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4">
            <a:extLst>
              <a:ext uri="{FF2B5EF4-FFF2-40B4-BE49-F238E27FC236}">
                <a16:creationId xmlns:a16="http://schemas.microsoft.com/office/drawing/2014/main" id="{9640852A-1847-FBBC-C0D9-C47AE65B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9191069" y="3954255"/>
            <a:ext cx="2459690" cy="287231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A69E253-1B9B-0CF5-FAFD-BEE8C744CF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4756" y="4032791"/>
            <a:ext cx="2872314" cy="19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CDD5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4">
            <a:extLst>
              <a:ext uri="{FF2B5EF4-FFF2-40B4-BE49-F238E27FC236}">
                <a16:creationId xmlns:a16="http://schemas.microsoft.com/office/drawing/2014/main" id="{9640852A-1847-FBBC-C0D9-C47AE65B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9191069" y="3954255"/>
            <a:ext cx="2459690" cy="2872312"/>
          </a:xfrm>
          <a:prstGeom prst="hexagon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A69E253-1B9B-0CF5-FAFD-BEE8C744CF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4756" y="4032791"/>
            <a:ext cx="2872314" cy="19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9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rgbClr val="CDD5E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704634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93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8413-1833-406D-BFC6-271BE6ECF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AB630-3B25-4934-809F-9A5CAC93C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39322-A20B-416F-A569-085AC46F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72F9-7FBC-4297-A66F-C0BA080B1A76}" type="datetime1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BEF97-DC75-466A-8CB0-5A9712F6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A4A76-AD21-45B6-863B-4716F7BF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8BD2-CB36-446D-8C9C-AE697949A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52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FB2FC49-9C1F-2516-3F03-2C8F7F30CF0F}"/>
              </a:ext>
            </a:extLst>
          </p:cNvPr>
          <p:cNvGrpSpPr/>
          <p:nvPr userDrawn="1"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D86F0DC8-EA4C-E2BB-05DC-A9F301BDD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F08A10D7-7037-A3D8-40BD-54425E09168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D354BDC8-1660-32FD-C8AF-E6498DC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57" y="2563948"/>
            <a:ext cx="6299277" cy="1147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4" title="Subtitle">
            <a:extLst>
              <a:ext uri="{FF2B5EF4-FFF2-40B4-BE49-F238E27FC236}">
                <a16:creationId xmlns:a16="http://schemas.microsoft.com/office/drawing/2014/main" id="{74D1677B-781F-36D6-744C-A38675430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9640" y="3730609"/>
            <a:ext cx="4865688" cy="134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18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 w="9525" cap="flat" cmpd="sng" algn="ctr">
            <a:solidFill>
              <a:srgbClr val="CDD5E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6AA080-8FF2-739A-7EA4-FB4081E95949}"/>
              </a:ext>
            </a:extLst>
          </p:cNvPr>
          <p:cNvGrpSpPr/>
          <p:nvPr userDrawn="1"/>
        </p:nvGrpSpPr>
        <p:grpSpPr>
          <a:xfrm>
            <a:off x="865404" y="2926872"/>
            <a:ext cx="2880938" cy="2596104"/>
            <a:chOff x="865404" y="2926872"/>
            <a:chExt cx="2880938" cy="2596104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6F3D1D50-1647-CCFE-4F2A-83A67E784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1071715" y="2856975"/>
              <a:ext cx="2459690" cy="2872312"/>
            </a:xfrm>
            <a:prstGeom prst="hexagon">
              <a:avLst/>
            </a:prstGeom>
            <a:solidFill>
              <a:srgbClr val="CDD5E4"/>
            </a:solidFill>
            <a:ln>
              <a:solidFill>
                <a:srgbClr val="CDD5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38E92071-916B-4733-1EA1-375B5AE595C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5" name="Title 17">
            <a:extLst>
              <a:ext uri="{FF2B5EF4-FFF2-40B4-BE49-F238E27FC236}">
                <a16:creationId xmlns:a16="http://schemas.microsoft.com/office/drawing/2014/main" id="{CE8C2182-7142-332F-4321-CF8EE5CF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57" y="2563948"/>
            <a:ext cx="6299277" cy="1147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 title="Subtitle">
            <a:extLst>
              <a:ext uri="{FF2B5EF4-FFF2-40B4-BE49-F238E27FC236}">
                <a16:creationId xmlns:a16="http://schemas.microsoft.com/office/drawing/2014/main" id="{4333FB41-665C-5FBC-ADBD-C79698EC27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9640" y="3730609"/>
            <a:ext cx="4865688" cy="135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06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2DC6D-08AE-AF83-79AF-5D885D32B6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876" y="-6"/>
            <a:ext cx="4416102" cy="2365519"/>
            <a:chOff x="0" y="-17"/>
            <a:chExt cx="10643165" cy="570109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037924D2-2AB4-4BE1-9687-836615C72DF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7837" y="0"/>
              <a:ext cx="10625328" cy="5404110"/>
            </a:xfrm>
            <a:prstGeom prst="rtTriangle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3BC534-BFA1-4292-899F-03AC711BF7C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-17"/>
              <a:ext cx="2575418" cy="128306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2849C0-AA0D-4E1A-B4B6-E6A5917AC0A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4700022"/>
              <a:ext cx="1919789" cy="1001054"/>
            </a:xfrm>
            <a:prstGeom prst="line">
              <a:avLst/>
            </a:prstGeom>
            <a:ln w="9525" cap="flat" cmpd="sng" algn="ctr">
              <a:solidFill>
                <a:srgbClr val="0019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" name="Title 18">
            <a:extLst>
              <a:ext uri="{FF2B5EF4-FFF2-40B4-BE49-F238E27FC236}">
                <a16:creationId xmlns:a16="http://schemas.microsoft.com/office/drawing/2014/main" id="{5853B608-2411-AC08-3ADC-699310F9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31" y="209029"/>
            <a:ext cx="8040029" cy="1147968"/>
          </a:xfrm>
        </p:spPr>
        <p:txBody>
          <a:bodyPr anchor="t" anchorCtr="1"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11CC9A-A569-50DA-6C68-90BDE363F6B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58369" y="369528"/>
            <a:ext cx="2060902" cy="1862204"/>
            <a:chOff x="1850735" y="3352487"/>
            <a:chExt cx="2872315" cy="2595386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FC3F7801-FF74-B7FE-4085-5A0998188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A27A51AA-CA2F-A6F2-464B-8F1BFDCB09C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ADF032-66E1-BF4C-F18A-BCE7C0326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297" y="2277476"/>
            <a:ext cx="10101263" cy="4371495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>
                <a:solidFill>
                  <a:srgbClr val="00194C"/>
                </a:solidFill>
              </a:defRPr>
            </a:lvl1pPr>
            <a:lvl2pPr>
              <a:buClr>
                <a:srgbClr val="00194C"/>
              </a:buClr>
              <a:defRPr>
                <a:solidFill>
                  <a:srgbClr val="00194C"/>
                </a:solidFill>
              </a:defRPr>
            </a:lvl2pPr>
            <a:lvl3pPr>
              <a:buClr>
                <a:srgbClr val="00194C"/>
              </a:buClr>
              <a:defRPr>
                <a:solidFill>
                  <a:srgbClr val="00194C"/>
                </a:solidFill>
              </a:defRPr>
            </a:lvl3pPr>
            <a:lvl4pPr>
              <a:buClr>
                <a:srgbClr val="00194C"/>
              </a:buClr>
              <a:defRPr>
                <a:solidFill>
                  <a:srgbClr val="00194C"/>
                </a:solidFill>
              </a:defRPr>
            </a:lvl4pPr>
            <a:lvl5pPr>
              <a:buClr>
                <a:srgbClr val="00194C"/>
              </a:buClr>
              <a:defRPr>
                <a:solidFill>
                  <a:srgbClr val="0019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182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2DC6D-08AE-AF83-79AF-5D885D32B6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876" y="-6"/>
            <a:ext cx="4416102" cy="2365519"/>
            <a:chOff x="0" y="-17"/>
            <a:chExt cx="10643165" cy="570109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037924D2-2AB4-4BE1-9687-836615C72DF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7837" y="0"/>
              <a:ext cx="10625328" cy="5404110"/>
            </a:xfrm>
            <a:prstGeom prst="rtTriangle">
              <a:avLst/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3BC534-BFA1-4292-899F-03AC711BF7C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-17"/>
              <a:ext cx="2575418" cy="128306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2849C0-AA0D-4E1A-B4B6-E6A5917AC0A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4700022"/>
              <a:ext cx="1919789" cy="1001054"/>
            </a:xfrm>
            <a:prstGeom prst="line">
              <a:avLst/>
            </a:prstGeom>
            <a:ln w="9525" cap="flat" cmpd="sng" algn="ctr">
              <a:solidFill>
                <a:srgbClr val="CDD5E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7" name="Title 1" title="Title">
            <a:extLst>
              <a:ext uri="{FF2B5EF4-FFF2-40B4-BE49-F238E27FC236}">
                <a16:creationId xmlns:a16="http://schemas.microsoft.com/office/drawing/2014/main" id="{92AEF5BB-EB4D-FE33-A563-BFE5B3F7ED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47532" y="265044"/>
            <a:ext cx="7805869" cy="1616252"/>
          </a:xfrm>
          <a:prstGeom prst="rect">
            <a:avLst/>
          </a:prstGeom>
        </p:spPr>
        <p:txBody>
          <a:bodyPr vert="horz" lIns="91440" tIns="45720" rIns="91440" bIns="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0F4D9CB-BB14-7B9C-A8D7-2ADA2F838A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47531" y="209029"/>
            <a:ext cx="8040029" cy="1147968"/>
          </a:xfrm>
        </p:spPr>
        <p:txBody>
          <a:bodyPr anchor="t" anchorCtr="1"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D0C2F-35CE-369F-7488-74CE2A2E335C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958369" y="317910"/>
            <a:ext cx="2060902" cy="1862204"/>
            <a:chOff x="1850735" y="3352487"/>
            <a:chExt cx="2872315" cy="2595386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A44E379B-28F4-0EAA-7571-384695579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523CE6F0-744D-C990-6325-E932D1F905A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4BF07A-7BE6-EF30-36B2-01BF0C174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297" y="2277476"/>
            <a:ext cx="10101263" cy="4371495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>
                <a:solidFill>
                  <a:srgbClr val="00194C"/>
                </a:solidFill>
              </a:defRPr>
            </a:lvl1pPr>
            <a:lvl2pPr>
              <a:buClr>
                <a:srgbClr val="00194C"/>
              </a:buClr>
              <a:defRPr>
                <a:solidFill>
                  <a:srgbClr val="00194C"/>
                </a:solidFill>
              </a:defRPr>
            </a:lvl2pPr>
            <a:lvl3pPr>
              <a:buClr>
                <a:srgbClr val="00194C"/>
              </a:buClr>
              <a:defRPr>
                <a:solidFill>
                  <a:srgbClr val="00194C"/>
                </a:solidFill>
              </a:defRPr>
            </a:lvl3pPr>
            <a:lvl4pPr>
              <a:buClr>
                <a:srgbClr val="00194C"/>
              </a:buClr>
              <a:defRPr>
                <a:solidFill>
                  <a:srgbClr val="00194C"/>
                </a:solidFill>
              </a:defRPr>
            </a:lvl4pPr>
            <a:lvl5pPr>
              <a:buClr>
                <a:srgbClr val="00194C"/>
              </a:buClr>
              <a:defRPr>
                <a:solidFill>
                  <a:srgbClr val="0019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724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 w="9525" cap="flat" cmpd="sng" algn="ctr">
            <a:solidFill>
              <a:srgbClr val="CDD5E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6AA080-8FF2-739A-7EA4-FB4081E95949}"/>
              </a:ext>
            </a:extLst>
          </p:cNvPr>
          <p:cNvGrpSpPr/>
          <p:nvPr userDrawn="1"/>
        </p:nvGrpSpPr>
        <p:grpSpPr>
          <a:xfrm>
            <a:off x="865404" y="2926872"/>
            <a:ext cx="2880938" cy="2596104"/>
            <a:chOff x="865404" y="2926872"/>
            <a:chExt cx="2880938" cy="2596104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6F3D1D50-1647-CCFE-4F2A-83A67E784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1071715" y="2856975"/>
              <a:ext cx="2459690" cy="2872312"/>
            </a:xfrm>
            <a:prstGeom prst="hexagon">
              <a:avLst/>
            </a:prstGeom>
            <a:solidFill>
              <a:srgbClr val="CDD5E4"/>
            </a:solidFill>
            <a:ln>
              <a:solidFill>
                <a:srgbClr val="CDD5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38E92071-916B-4733-1EA1-375B5AE595C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5" name="Title 17">
            <a:extLst>
              <a:ext uri="{FF2B5EF4-FFF2-40B4-BE49-F238E27FC236}">
                <a16:creationId xmlns:a16="http://schemas.microsoft.com/office/drawing/2014/main" id="{CE8C2182-7142-332F-4321-CF8EE5CF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57" y="2563948"/>
            <a:ext cx="6299277" cy="1147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 title="Subtitle">
            <a:extLst>
              <a:ext uri="{FF2B5EF4-FFF2-40B4-BE49-F238E27FC236}">
                <a16:creationId xmlns:a16="http://schemas.microsoft.com/office/drawing/2014/main" id="{4333FB41-665C-5FBC-ADBD-C79698EC27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9640" y="3730609"/>
            <a:ext cx="4865688" cy="135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75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AC534B8-A866-6D48-7D09-4F7F9668508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1174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7236CE97-939F-2A73-DDC8-E15518972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441" r="1" b="28942"/>
          <a:stretch/>
        </p:blipFill>
        <p:spPr>
          <a:xfrm>
            <a:off x="6262542" y="2886075"/>
            <a:ext cx="5475287" cy="3232150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921247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>
                <a:solidFill>
                  <a:srgbClr val="00194C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2FAB2584-F724-B502-E8DA-8620413C9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441" r="1" b="28942"/>
          <a:stretch/>
        </p:blipFill>
        <p:spPr>
          <a:xfrm>
            <a:off x="6262542" y="2886075"/>
            <a:ext cx="5475287" cy="3232150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noFill/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376B449-01DA-D75D-93E4-E2BB106AC06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11656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56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AC534B8-A866-6D48-7D09-4F7F9668508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1174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57201CA-2845-26F7-B0DC-91D1169A1CD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6926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6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>
                <a:solidFill>
                  <a:srgbClr val="00194C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376B449-01DA-D75D-93E4-E2BB106AC06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11656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92574166-3A8A-0B81-E22F-BCCD6E92CD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96012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3381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18678" y="214008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005539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4" name="Table Placeholder 11" title="Table">
            <a:extLst>
              <a:ext uri="{FF2B5EF4-FFF2-40B4-BE49-F238E27FC236}">
                <a16:creationId xmlns:a16="http://schemas.microsoft.com/office/drawing/2014/main" id="{28CB0212-B929-5E56-AD9E-BE5F9A43964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18678" y="214008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72608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4">
            <a:extLst>
              <a:ext uri="{FF2B5EF4-FFF2-40B4-BE49-F238E27FC236}">
                <a16:creationId xmlns:a16="http://schemas.microsoft.com/office/drawing/2014/main" id="{9640852A-1847-FBBC-C0D9-C47AE65B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9191069" y="3954255"/>
            <a:ext cx="2459690" cy="287231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A69E253-1B9B-0CF5-FAFD-BEE8C744CF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4756" y="4032791"/>
            <a:ext cx="2872314" cy="19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4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CDD5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4">
            <a:extLst>
              <a:ext uri="{FF2B5EF4-FFF2-40B4-BE49-F238E27FC236}">
                <a16:creationId xmlns:a16="http://schemas.microsoft.com/office/drawing/2014/main" id="{9640852A-1847-FBBC-C0D9-C47AE65B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9191069" y="3954255"/>
            <a:ext cx="2459690" cy="2872312"/>
          </a:xfrm>
          <a:prstGeom prst="hexagon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A69E253-1B9B-0CF5-FAFD-BEE8C744CF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4756" y="4032791"/>
            <a:ext cx="2872314" cy="19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43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rgbClr val="CDD5E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95459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075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2DC6D-08AE-AF83-79AF-5D885D32B6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876" y="-6"/>
            <a:ext cx="4416102" cy="2365519"/>
            <a:chOff x="0" y="-17"/>
            <a:chExt cx="10643165" cy="570109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037924D2-2AB4-4BE1-9687-836615C72DF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7837" y="0"/>
              <a:ext cx="10625328" cy="5404110"/>
            </a:xfrm>
            <a:prstGeom prst="rtTriangle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3BC534-BFA1-4292-899F-03AC711BF7C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-17"/>
              <a:ext cx="2575418" cy="128306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2849C0-AA0D-4E1A-B4B6-E6A5917AC0A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4700022"/>
              <a:ext cx="1919789" cy="1001054"/>
            </a:xfrm>
            <a:prstGeom prst="line">
              <a:avLst/>
            </a:prstGeom>
            <a:ln w="9525" cap="flat" cmpd="sng" algn="ctr">
              <a:solidFill>
                <a:srgbClr val="0019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" name="Title 18">
            <a:extLst>
              <a:ext uri="{FF2B5EF4-FFF2-40B4-BE49-F238E27FC236}">
                <a16:creationId xmlns:a16="http://schemas.microsoft.com/office/drawing/2014/main" id="{5853B608-2411-AC08-3ADC-699310F9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31" y="209029"/>
            <a:ext cx="8040029" cy="1147968"/>
          </a:xfrm>
        </p:spPr>
        <p:txBody>
          <a:bodyPr anchor="t" anchorCtr="1"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11CC9A-A569-50DA-6C68-90BDE363F6B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58369" y="369528"/>
            <a:ext cx="2060902" cy="1862204"/>
            <a:chOff x="1850735" y="3352487"/>
            <a:chExt cx="2872315" cy="2595386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FC3F7801-FF74-B7FE-4085-5A0998188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A27A51AA-CA2F-A6F2-464B-8F1BFDCB09C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ADF032-66E1-BF4C-F18A-BCE7C0326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297" y="2277476"/>
            <a:ext cx="10101263" cy="4371495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>
                <a:solidFill>
                  <a:srgbClr val="00194C"/>
                </a:solidFill>
              </a:defRPr>
            </a:lvl1pPr>
            <a:lvl2pPr>
              <a:buClr>
                <a:srgbClr val="00194C"/>
              </a:buClr>
              <a:defRPr>
                <a:solidFill>
                  <a:srgbClr val="00194C"/>
                </a:solidFill>
              </a:defRPr>
            </a:lvl2pPr>
            <a:lvl3pPr>
              <a:buClr>
                <a:srgbClr val="00194C"/>
              </a:buClr>
              <a:defRPr>
                <a:solidFill>
                  <a:srgbClr val="00194C"/>
                </a:solidFill>
              </a:defRPr>
            </a:lvl3pPr>
            <a:lvl4pPr>
              <a:buClr>
                <a:srgbClr val="00194C"/>
              </a:buClr>
              <a:defRPr>
                <a:solidFill>
                  <a:srgbClr val="00194C"/>
                </a:solidFill>
              </a:defRPr>
            </a:lvl4pPr>
            <a:lvl5pPr>
              <a:buClr>
                <a:srgbClr val="00194C"/>
              </a:buClr>
              <a:defRPr>
                <a:solidFill>
                  <a:srgbClr val="0019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51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58AE-8CBA-885D-AEDF-57DFBEAD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515B-5A67-5232-4653-E0B02CF5C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952B-0C47-B448-3FB3-9D95C072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666D5-947E-453D-901B-18240B950F0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BF2E7-9B2F-C943-79DC-9A18BD46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82C4-33C0-EC3E-32CE-8664BE67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1034A-D7C2-4567-8CEA-508E51D086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023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514603"/>
            <a:ext cx="109728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2762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FC87-9796-2246-50A2-6D82C2C3B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F2A00-02F4-1819-E824-8E299E9E4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D5C5B-D420-EB82-754B-79E45349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AD30-C47A-41F2-8E33-B34819A7A63B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270F7-C5C8-1131-C3EE-FDCCE056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8E342-0A2E-66DB-6324-6FDE5D63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AE9C-31AE-48CD-88EA-CA711CE6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9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1308-0752-D831-D417-3EAB4B2ED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FA07F-CF54-DA56-163B-D209C31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DD98D-5588-9401-22C4-630A38FA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530A9-15D6-4986-CB3B-F211D26D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26D3F-5DFC-016F-01BB-96CFCFC5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1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58AE-8CBA-885D-AEDF-57DFBEAD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515B-5A67-5232-4653-E0B02CF5C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952B-0C47-B448-3FB3-9D95C072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BF2E7-9B2F-C943-79DC-9A18BD46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82C4-33C0-EC3E-32CE-8664BE67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7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C76D-9D37-C440-926C-362BB560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0C530-59AE-00B8-7583-3A455A820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64448-04B2-571C-F9EC-6F03942C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A81C8-0A62-2576-EAB5-909E7FC8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605E-6EDC-BA23-F7CE-7CA575BB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85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AC99-D716-3D65-2DF4-FF97C33A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B89B-531B-6620-B647-A60A93EC2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1DA49-A580-D56B-4C57-124E125A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46F6C-BE94-B649-DC72-0F26DC51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46E3-C75F-A26E-A015-7DFB7122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26545-391C-E167-888E-24F74382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81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E4EE-466F-9DAB-B868-A537ED7A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8A5C-0253-2DEC-9149-F9A216600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1F827-C123-42A3-104F-22245108C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F1D35-8791-5683-9945-1F7A66EF0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FA893-3D59-EB8A-0815-0CA3FFCA6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40B8B-6BD5-8544-F8C9-6825FC53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E7319-4054-FB13-C9FE-0D5DEEDA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46D5E-6BE8-B7EC-E704-B8172394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3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CC0C-02BA-7B5A-B1A7-08661BC5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2427A-C165-6C75-AC60-D858714D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D38F3-C7A2-DA44-21F5-B8BEDDD9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47412-4DFD-746E-DCF1-9FCACFCF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85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E12B7-895F-47B9-126B-6F24170D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AEC10-4509-9F0E-BFAD-F5A83048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E5DF2-4281-D7B4-34FA-7FFAE909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2DC6D-08AE-AF83-79AF-5D885D32B6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876" y="-6"/>
            <a:ext cx="4416102" cy="2365519"/>
            <a:chOff x="0" y="-17"/>
            <a:chExt cx="10643165" cy="570109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037924D2-2AB4-4BE1-9687-836615C72DF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7837" y="0"/>
              <a:ext cx="10625328" cy="5404110"/>
            </a:xfrm>
            <a:prstGeom prst="rtTriangle">
              <a:avLst/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3BC534-BFA1-4292-899F-03AC711BF7C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-17"/>
              <a:ext cx="2575418" cy="128306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2849C0-AA0D-4E1A-B4B6-E6A5917AC0A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4700022"/>
              <a:ext cx="1919789" cy="1001054"/>
            </a:xfrm>
            <a:prstGeom prst="line">
              <a:avLst/>
            </a:prstGeom>
            <a:ln w="9525" cap="flat" cmpd="sng" algn="ctr">
              <a:solidFill>
                <a:srgbClr val="CDD5E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7" name="Title 1" title="Title">
            <a:extLst>
              <a:ext uri="{FF2B5EF4-FFF2-40B4-BE49-F238E27FC236}">
                <a16:creationId xmlns:a16="http://schemas.microsoft.com/office/drawing/2014/main" id="{92AEF5BB-EB4D-FE33-A563-BFE5B3F7ED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47532" y="265044"/>
            <a:ext cx="7805869" cy="1616252"/>
          </a:xfrm>
          <a:prstGeom prst="rect">
            <a:avLst/>
          </a:prstGeom>
        </p:spPr>
        <p:txBody>
          <a:bodyPr vert="horz" lIns="91440" tIns="45720" rIns="91440" bIns="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0F4D9CB-BB14-7B9C-A8D7-2ADA2F838A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47531" y="209029"/>
            <a:ext cx="8040029" cy="1147968"/>
          </a:xfrm>
        </p:spPr>
        <p:txBody>
          <a:bodyPr anchor="t" anchorCtr="1"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D0C2F-35CE-369F-7488-74CE2A2E335C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958369" y="317910"/>
            <a:ext cx="2060902" cy="1862204"/>
            <a:chOff x="1850735" y="3352487"/>
            <a:chExt cx="2872315" cy="2595386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A44E379B-28F4-0EAA-7571-384695579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523CE6F0-744D-C990-6325-E932D1F905A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4BF07A-7BE6-EF30-36B2-01BF0C174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297" y="2277476"/>
            <a:ext cx="10101263" cy="4371495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>
                <a:solidFill>
                  <a:srgbClr val="00194C"/>
                </a:solidFill>
              </a:defRPr>
            </a:lvl1pPr>
            <a:lvl2pPr>
              <a:buClr>
                <a:srgbClr val="00194C"/>
              </a:buClr>
              <a:defRPr>
                <a:solidFill>
                  <a:srgbClr val="00194C"/>
                </a:solidFill>
              </a:defRPr>
            </a:lvl2pPr>
            <a:lvl3pPr>
              <a:buClr>
                <a:srgbClr val="00194C"/>
              </a:buClr>
              <a:defRPr>
                <a:solidFill>
                  <a:srgbClr val="00194C"/>
                </a:solidFill>
              </a:defRPr>
            </a:lvl3pPr>
            <a:lvl4pPr>
              <a:buClr>
                <a:srgbClr val="00194C"/>
              </a:buClr>
              <a:defRPr>
                <a:solidFill>
                  <a:srgbClr val="00194C"/>
                </a:solidFill>
              </a:defRPr>
            </a:lvl4pPr>
            <a:lvl5pPr>
              <a:buClr>
                <a:srgbClr val="00194C"/>
              </a:buClr>
              <a:defRPr>
                <a:solidFill>
                  <a:srgbClr val="0019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789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D6EA-4618-7A23-6EB3-86957E15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2877E-6A73-A1A8-226F-A1829AAC5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83922-35E1-BE55-198B-C31C5EF5C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E9639-5CCA-BC64-C29C-579C61CC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58CD5-A99D-2474-BE63-124F5816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10785-44D2-938C-08A0-34BEB55C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21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0FFD-7462-5F2C-8C0B-EE9B507A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C319C-9C14-05AF-3BEF-586F626CD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F0890-5B87-7E6D-A8A7-1E907B33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AAE33-3E3E-90F2-7041-6B65CA21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16521-EFB0-4149-ED81-1C306DFB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A636D-133E-D430-E489-A5412528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6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EA83-E269-B92E-F9FB-1C17DF829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358C-3941-847C-CA4A-90BA179D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1CC7E-8F0C-A888-89D8-2AB34248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0AE8-7A3B-26DD-F6D9-44F42D25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C83BB-E1E7-B6D4-4F6A-58140E58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07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C14B0-0F7B-9722-5F56-56E07B257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31AC0-3899-D248-C06D-AECE6D333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29D04-D854-9E78-2A81-A60F4D34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0BDB6-BEFE-AD8F-6960-BAD6AB41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0A256-C890-CCBB-1CC1-CF4573DD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6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FE0F-49ED-7F08-DDFB-6BD919A4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A0F74-8F72-E306-6F23-8B8B5418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4566-AF0E-D74A-F250-8FD914BF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4AC34-F6A9-6FEC-7BC4-EF7230D9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0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432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6008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058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6008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365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6008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64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6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AC534B8-A866-6D48-7D09-4F7F9668508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1174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7236CE97-939F-2A73-DDC8-E15518972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441" r="1" b="28942"/>
          <a:stretch/>
        </p:blipFill>
        <p:spPr>
          <a:xfrm>
            <a:off x="6262542" y="2886075"/>
            <a:ext cx="5475287" cy="3232150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409866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>
                <a:solidFill>
                  <a:srgbClr val="00194C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2FAB2584-F724-B502-E8DA-8620413C9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441" r="1" b="28942"/>
          <a:stretch/>
        </p:blipFill>
        <p:spPr>
          <a:xfrm>
            <a:off x="6262542" y="2886075"/>
            <a:ext cx="5475287" cy="3232150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noFill/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376B449-01DA-D75D-93E4-E2BB106AC06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11656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AC534B8-A866-6D48-7D09-4F7F9668508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1174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57201CA-2845-26F7-B0DC-91D1169A1CD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6926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52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>
                <a:solidFill>
                  <a:srgbClr val="00194C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376B449-01DA-D75D-93E4-E2BB106AC06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11656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92574166-3A8A-0B81-E22F-BCCD6E92CD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96012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336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18678" y="214008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338212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08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67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70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DB423-2E1C-C559-3B8F-E37517F5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CEC46-C612-C152-11DF-3C977B4F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1D007-2803-3E8C-4B7E-3F0BF807D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66D5-947E-453D-901B-18240B950F0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1EDBC-4FA7-9C76-8C93-4871B5492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BF251-67AF-4CE5-9494-97B3640E8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52"/>
            <a:ext cx="12176760" cy="68512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7887" y="2279777"/>
            <a:ext cx="8396224" cy="1361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6008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6699" y="1596009"/>
            <a:ext cx="10858601" cy="4286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98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he.edu/about-adhe/coordinating-board/board-presentations" TargetMode="External"/><Relationship Id="rId2" Type="http://schemas.openxmlformats.org/officeDocument/2006/relationships/hyperlink" Target="mailto:Nichole.Abernathy@adhe.edu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5BCABC3-1601-3CA4-C4E8-5EB15D59505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958369" y="369528"/>
            <a:ext cx="2060902" cy="1862204"/>
            <a:chOff x="1850735" y="3352487"/>
            <a:chExt cx="2872315" cy="2595386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CC70964D-7928-67AB-BDD7-230E7690C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6E17D300-6762-40FE-C323-44F9BC085A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35203C7-E7FB-5045-0F9C-FBD8865C4E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6621" y="2361218"/>
            <a:ext cx="10085176" cy="4224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B7DBB-1A14-9AEC-026A-31BBB68401B8}"/>
              </a:ext>
            </a:extLst>
          </p:cNvPr>
          <p:cNvSpPr txBox="1"/>
          <p:nvPr/>
        </p:nvSpPr>
        <p:spPr>
          <a:xfrm>
            <a:off x="1988819" y="2231732"/>
            <a:ext cx="8465819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REGULAR MEETING OF THE 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ARKANSAS HIGHER EDUCATION 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COORDINATING BOARD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July 26,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47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2600" y="2702051"/>
            <a:ext cx="5946648" cy="3345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731" y="1372870"/>
            <a:ext cx="10355580" cy="233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“Fiscal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 operating performance 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minimally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affected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the 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coronavirus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due to the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CARES Act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funding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400" b="1" i="0" u="heavy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 </a:t>
            </a:r>
            <a:r>
              <a:rPr kumimoji="0" sz="2400" b="1" i="0" u="heavy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savings</a:t>
            </a:r>
            <a:r>
              <a:rPr kumimoji="0" sz="2400" b="1" i="0" u="heavy" strike="noStrike" kern="1200" cap="none" spc="-1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  that </a:t>
            </a:r>
            <a:r>
              <a:rPr kumimoji="0" sz="2400" b="1" i="0" u="heavy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already in the implementation</a:t>
            </a:r>
            <a:r>
              <a:rPr kumimoji="0" sz="2400" b="1" i="0" u="heavy" strike="noStrike" kern="1200" cap="none" spc="-1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heavy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.”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6250305" lvl="0" indent="0" algn="l" defTabSz="914400" rtl="0" eaLnBrk="1" fontAlgn="auto" latinLnBrk="0" hangingPunct="1">
              <a:lnSpc>
                <a:spcPct val="100000"/>
              </a:lnSpc>
              <a:spcBef>
                <a:spcPts val="19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 Rating Action: Moody's assigns A2</a:t>
            </a:r>
            <a:r>
              <a:rPr kumimoji="0" sz="1600" b="0" i="1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University of Central</a:t>
            </a:r>
            <a:r>
              <a:rPr kumimoji="0" sz="16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Arkansas,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\AR's Series 2020E Student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refunding bonds; outlook stable - 08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Oct</a:t>
            </a:r>
            <a:r>
              <a:rPr kumimoji="0" sz="1600" b="0" i="1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5417" y="6309969"/>
            <a:ext cx="45218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 from October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 Campus</a:t>
            </a:r>
            <a:r>
              <a:rPr kumimoji="0" sz="1800" b="1" i="1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Forums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190500"/>
            <a:ext cx="548640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dirty="0">
                <a:solidFill>
                  <a:srgbClr val="FFFFFF"/>
                </a:solidFill>
                <a:latin typeface="Arial"/>
                <a:cs typeface="Arial"/>
              </a:rPr>
              <a:t>Ratings </a:t>
            </a:r>
            <a:r>
              <a:rPr sz="3600" i="1" spc="-5" dirty="0">
                <a:solidFill>
                  <a:srgbClr val="FFFFFF"/>
                </a:solidFill>
                <a:latin typeface="Arial"/>
                <a:cs typeface="Arial"/>
              </a:rPr>
              <a:t>Guidance and</a:t>
            </a:r>
            <a:r>
              <a:rPr sz="36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FFFFFF"/>
                </a:solidFill>
                <a:latin typeface="Arial"/>
                <a:cs typeface="Arial"/>
              </a:rPr>
              <a:t>ROI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97" y="382117"/>
            <a:ext cx="7772400" cy="12094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/>
              <a:t>Agenda Item No. 22</a:t>
            </a:r>
            <a:br>
              <a:rPr lang="en-US" sz="3200"/>
            </a:br>
            <a:r>
              <a:rPr lang="en-US" sz="3200"/>
              <a:t>Policy Amendment: Productivity Funding Distribution Policy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328143-11F9-300A-CB00-0E796C9562AF}"/>
              </a:ext>
            </a:extLst>
          </p:cNvPr>
          <p:cNvSpPr txBox="1">
            <a:spLocks/>
          </p:cNvSpPr>
          <p:nvPr/>
        </p:nvSpPr>
        <p:spPr>
          <a:xfrm>
            <a:off x="991822" y="2153475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Amendment due to recommendation from Funding Workgroup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known opposition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 additional fiscal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Policy amendment changed the stop-loss within the model from 5% of the FY2018 base funding to 5% less than the base funding from 5 years prior to the distribution year. </a:t>
            </a:r>
          </a:p>
          <a:p>
            <a:pPr algn="l"/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5710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97" y="382117"/>
            <a:ext cx="7772400" cy="12094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/>
              <a:t>Agenda Item No. 23</a:t>
            </a:r>
            <a:br>
              <a:rPr lang="en-US" sz="3200"/>
            </a:br>
            <a:r>
              <a:rPr lang="en-US" sz="3200"/>
              <a:t>Policy Amendment: Sustainable Building Maintenance Revolving Loan Fund Rules  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328143-11F9-300A-CB00-0E796C9562AF}"/>
              </a:ext>
            </a:extLst>
          </p:cNvPr>
          <p:cNvSpPr txBox="1">
            <a:spLocks/>
          </p:cNvSpPr>
          <p:nvPr/>
        </p:nvSpPr>
        <p:spPr>
          <a:xfrm>
            <a:off x="991822" y="2153475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Rules drafted as a result of Act 751 of 2023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known opposition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For FY2025, the fund will receive $4.5M in state general revenue funding to begin offering loans.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Low interest loans are offered to state-supported institutions of higher education for the purpose of funding deferred or critical maintenance, or the renovation of state-owned property. These loans will be repaid by the borrowing institutions into a Revolving Loan Repayment Fund that will provide funds for subsequent loans to state supported institutions.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Interest on loans will be set at 0.2% to cover overhead costs of ADHE in administering the program.</a:t>
            </a:r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989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97" y="382117"/>
            <a:ext cx="7772400" cy="12094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/>
              <a:t>Agenda Item No. 24</a:t>
            </a:r>
            <a:br>
              <a:rPr lang="en-US" sz="3200"/>
            </a:br>
            <a:r>
              <a:rPr lang="en-US" sz="3200"/>
              <a:t>Policy Amendment:  Military Dependents Scholarship 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328143-11F9-300A-CB00-0E796C9562AF}"/>
              </a:ext>
            </a:extLst>
          </p:cNvPr>
          <p:cNvSpPr txBox="1">
            <a:spLocks/>
          </p:cNvSpPr>
          <p:nvPr/>
        </p:nvSpPr>
        <p:spPr>
          <a:xfrm>
            <a:off x="991822" y="2153475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In compliance with Act 413 of 2023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known opposition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anticipated fiscal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Substantive changes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Addition of new category of dependents and define the eligibility of stepchildren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Clean up language </a:t>
            </a:r>
          </a:p>
          <a:p>
            <a:pPr lvl="1" algn="l"/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4728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97" y="382117"/>
            <a:ext cx="7772400" cy="12094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/>
              <a:t>Agenda Item No. 25</a:t>
            </a:r>
            <a:br>
              <a:rPr lang="en-US" sz="3200"/>
            </a:br>
            <a:r>
              <a:rPr lang="en-US" sz="3200"/>
              <a:t>Policy Amendment:  Financial Aid </a:t>
            </a:r>
            <a:br>
              <a:rPr lang="en-US" sz="3200"/>
            </a:br>
            <a:r>
              <a:rPr lang="en-US" sz="3200"/>
              <a:t>Appeals Process 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328143-11F9-300A-CB00-0E796C9562AF}"/>
              </a:ext>
            </a:extLst>
          </p:cNvPr>
          <p:cNvSpPr txBox="1">
            <a:spLocks/>
          </p:cNvSpPr>
          <p:nvPr/>
        </p:nvSpPr>
        <p:spPr>
          <a:xfrm>
            <a:off x="991822" y="2153475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In compliance with Act 244 of 2023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known opposition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anticipated fiscal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Substantive changes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Increase of loan repayment from $3,000 and in some cases $4,000 to all $6,000 each year for three years </a:t>
            </a:r>
          </a:p>
          <a:p>
            <a:pPr lvl="1" algn="l"/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417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97" y="382117"/>
            <a:ext cx="7772400" cy="12094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/>
              <a:t>Agenda Item No. 26</a:t>
            </a:r>
            <a:br>
              <a:rPr lang="en-US" sz="3200"/>
            </a:br>
            <a:r>
              <a:rPr lang="en-US" sz="3200"/>
              <a:t>Policy Amendment:  State Teacher Education Program </a:t>
            </a:r>
            <a:br>
              <a:rPr lang="en-US" sz="3200"/>
            </a:br>
            <a:r>
              <a:rPr lang="en-US" sz="3200"/>
              <a:t> 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328143-11F9-300A-CB00-0E796C9562AF}"/>
              </a:ext>
            </a:extLst>
          </p:cNvPr>
          <p:cNvSpPr txBox="1">
            <a:spLocks/>
          </p:cNvSpPr>
          <p:nvPr/>
        </p:nvSpPr>
        <p:spPr>
          <a:xfrm>
            <a:off x="991822" y="2153475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In compliance with Act 237 of 2023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known opposition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anticipated fiscal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Substantive language includes: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Creation of the Appeals Committee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Criteria for student appeals</a:t>
            </a:r>
          </a:p>
          <a:p>
            <a:pPr lvl="1" algn="l"/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91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97" y="382117"/>
            <a:ext cx="7772400" cy="12094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/>
              <a:t>Agenda Item No. 27</a:t>
            </a:r>
            <a:br>
              <a:rPr lang="en-US" sz="3200"/>
            </a:br>
            <a:r>
              <a:rPr lang="en-US" sz="3200"/>
              <a:t>Policy Amendment:  Teacher Opportunity Program  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328143-11F9-300A-CB00-0E796C9562AF}"/>
              </a:ext>
            </a:extLst>
          </p:cNvPr>
          <p:cNvSpPr txBox="1">
            <a:spLocks/>
          </p:cNvSpPr>
          <p:nvPr/>
        </p:nvSpPr>
        <p:spPr>
          <a:xfrm>
            <a:off x="991822" y="2153475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In compliance with Act 413 of 2023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known opposition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anticipated fiscal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Substantive changes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Clarity on the definition of semesters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Clarity for student eligibility earning a pass/fail for dissertation coursework </a:t>
            </a:r>
          </a:p>
          <a:p>
            <a:pPr lvl="1" algn="l"/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11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97" y="382117"/>
            <a:ext cx="7772400" cy="12094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/>
              <a:t>Agenda Item No. 28</a:t>
            </a:r>
            <a:br>
              <a:rPr lang="en-US" sz="3200"/>
            </a:br>
            <a:r>
              <a:rPr lang="en-US" sz="3200"/>
              <a:t>Policy Amendment:  The Washington Center Scholarship 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328143-11F9-300A-CB00-0E796C9562AF}"/>
              </a:ext>
            </a:extLst>
          </p:cNvPr>
          <p:cNvSpPr txBox="1">
            <a:spLocks/>
          </p:cNvSpPr>
          <p:nvPr/>
        </p:nvSpPr>
        <p:spPr>
          <a:xfrm>
            <a:off x="991822" y="2153475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In compliance with Act 413 of 2023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known opposition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anticipated fiscal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Substantive change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Clarity on the definition of semesters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lvl="1" algn="l"/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1089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97" y="382117"/>
            <a:ext cx="7772400" cy="12094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/>
              <a:t>Agenda Item No. 29</a:t>
            </a:r>
            <a:br>
              <a:rPr lang="en-US" sz="3200"/>
            </a:br>
            <a:r>
              <a:rPr lang="en-US" sz="3200"/>
              <a:t>Policy Amendment:  Law Enforcement Dependent's Scholarship Program  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328143-11F9-300A-CB00-0E796C9562AF}"/>
              </a:ext>
            </a:extLst>
          </p:cNvPr>
          <p:cNvSpPr txBox="1">
            <a:spLocks/>
          </p:cNvSpPr>
          <p:nvPr/>
        </p:nvSpPr>
        <p:spPr>
          <a:xfrm>
            <a:off x="991822" y="2153475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In compliance with Act 413 of 2023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known opposition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anticipated fiscal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Substantive changes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Clarity on the definition of semesters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/>
          </a:p>
          <a:p>
            <a:pPr lvl="1" algn="l"/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63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31F954A-3D45-F3BC-98CD-0ED8174D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862" y="2746527"/>
            <a:ext cx="8333222" cy="1147969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015035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31F954A-3D45-F3BC-98CD-0ED8174D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308" y="2762569"/>
            <a:ext cx="9832663" cy="1147969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FINANCE COMMITTEE REPORT</a:t>
            </a:r>
          </a:p>
        </p:txBody>
      </p:sp>
    </p:spTree>
    <p:extLst>
      <p:ext uri="{BB962C8B-B14F-4D97-AF65-F5344CB8AC3E}">
        <p14:creationId xmlns:p14="http://schemas.microsoft.com/office/powerpoint/2010/main" val="71272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258" y="2375154"/>
            <a:ext cx="1946275" cy="1167765"/>
          </a:xfrm>
          <a:custGeom>
            <a:avLst/>
            <a:gdLst/>
            <a:ahLst/>
            <a:cxnLst/>
            <a:rect l="l" t="t" r="r" b="b"/>
            <a:pathLst>
              <a:path w="1946275" h="1167764">
                <a:moveTo>
                  <a:pt x="0" y="1167384"/>
                </a:moveTo>
                <a:lnTo>
                  <a:pt x="1946148" y="1167384"/>
                </a:lnTo>
                <a:lnTo>
                  <a:pt x="1946148" y="0"/>
                </a:lnTo>
                <a:lnTo>
                  <a:pt x="0" y="0"/>
                </a:lnTo>
                <a:lnTo>
                  <a:pt x="0" y="1167384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258" y="2375154"/>
            <a:ext cx="1946275" cy="11677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29895" marR="344170" lvl="0" indent="-81280" algn="l" defTabSz="914400" rtl="0" eaLnBrk="1" fontAlgn="auto" latinLnBrk="0" hangingPunct="1">
              <a:lnSpc>
                <a:spcPts val="1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Zero</a:t>
            </a:r>
            <a:r>
              <a:rPr kumimoji="0" sz="19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 Budgeting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2477" y="2375154"/>
            <a:ext cx="1946275" cy="1167765"/>
          </a:xfrm>
          <a:custGeom>
            <a:avLst/>
            <a:gdLst/>
            <a:ahLst/>
            <a:cxnLst/>
            <a:rect l="l" t="t" r="r" b="b"/>
            <a:pathLst>
              <a:path w="1946275" h="1167764">
                <a:moveTo>
                  <a:pt x="0" y="1167384"/>
                </a:moveTo>
                <a:lnTo>
                  <a:pt x="1946148" y="1167384"/>
                </a:lnTo>
                <a:lnTo>
                  <a:pt x="1946148" y="0"/>
                </a:lnTo>
                <a:lnTo>
                  <a:pt x="0" y="0"/>
                </a:lnTo>
                <a:lnTo>
                  <a:pt x="0" y="1167384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7" y="2375154"/>
            <a:ext cx="1946275" cy="11677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07010" rIns="0" bIns="0" rtlCol="0">
            <a:spAutoFit/>
          </a:bodyPr>
          <a:lstStyle/>
          <a:p>
            <a:pPr marL="173355" marR="169545" lvl="0" indent="635" algn="ctr" defTabSz="914400" rtl="0" eaLnBrk="1" fontAlgn="auto" latinLnBrk="0" hangingPunct="1">
              <a:lnSpc>
                <a:spcPts val="1970"/>
              </a:lnSpc>
              <a:spcBef>
                <a:spcPts val="1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  Evaluations</a:t>
            </a:r>
            <a:r>
              <a:rPr kumimoji="0" sz="19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 All</a:t>
            </a:r>
            <a:r>
              <a:rPr kumimoji="0" sz="19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Units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02173" y="2375154"/>
            <a:ext cx="1946275" cy="1167765"/>
          </a:xfrm>
          <a:custGeom>
            <a:avLst/>
            <a:gdLst/>
            <a:ahLst/>
            <a:cxnLst/>
            <a:rect l="l" t="t" r="r" b="b"/>
            <a:pathLst>
              <a:path w="1946275" h="1167764">
                <a:moveTo>
                  <a:pt x="0" y="1167384"/>
                </a:moveTo>
                <a:lnTo>
                  <a:pt x="1946148" y="1167384"/>
                </a:lnTo>
                <a:lnTo>
                  <a:pt x="1946148" y="0"/>
                </a:lnTo>
                <a:lnTo>
                  <a:pt x="0" y="0"/>
                </a:lnTo>
                <a:lnTo>
                  <a:pt x="0" y="1167384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2173" y="2375154"/>
            <a:ext cx="1946275" cy="11677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07010" rIns="0" bIns="0" rtlCol="0">
            <a:spAutoFit/>
          </a:bodyPr>
          <a:lstStyle/>
          <a:p>
            <a:pPr marL="269240" marR="260985" lvl="0" indent="-1905" algn="ctr" defTabSz="914400" rtl="0" eaLnBrk="1" fontAlgn="auto" latinLnBrk="0" hangingPunct="1">
              <a:lnSpc>
                <a:spcPts val="1970"/>
              </a:lnSpc>
              <a:spcBef>
                <a:spcPts val="1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Revenue  Centered  Manage</a:t>
            </a: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43393" y="2375154"/>
            <a:ext cx="1946275" cy="1167765"/>
          </a:xfrm>
          <a:custGeom>
            <a:avLst/>
            <a:gdLst/>
            <a:ahLst/>
            <a:cxnLst/>
            <a:rect l="l" t="t" r="r" b="b"/>
            <a:pathLst>
              <a:path w="1946275" h="1167764">
                <a:moveTo>
                  <a:pt x="0" y="1167384"/>
                </a:moveTo>
                <a:lnTo>
                  <a:pt x="1946148" y="1167384"/>
                </a:lnTo>
                <a:lnTo>
                  <a:pt x="1946148" y="0"/>
                </a:lnTo>
                <a:lnTo>
                  <a:pt x="0" y="0"/>
                </a:lnTo>
                <a:lnTo>
                  <a:pt x="0" y="1167384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3393" y="2375154"/>
            <a:ext cx="1946275" cy="11677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25145" marR="115570" lvl="0" indent="-402590" algn="l" defTabSz="914400" rtl="0" eaLnBrk="1" fontAlgn="auto" latinLnBrk="0" hangingPunct="1">
              <a:lnSpc>
                <a:spcPts val="1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Market &amp;</a:t>
            </a:r>
            <a:r>
              <a:rPr kumimoji="0" sz="19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Equity  Analysis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84614" y="2375154"/>
            <a:ext cx="1946275" cy="1167765"/>
          </a:xfrm>
          <a:custGeom>
            <a:avLst/>
            <a:gdLst/>
            <a:ahLst/>
            <a:cxnLst/>
            <a:rect l="l" t="t" r="r" b="b"/>
            <a:pathLst>
              <a:path w="1946275" h="1167764">
                <a:moveTo>
                  <a:pt x="0" y="1167384"/>
                </a:moveTo>
                <a:lnTo>
                  <a:pt x="1946148" y="1167384"/>
                </a:lnTo>
                <a:lnTo>
                  <a:pt x="1946148" y="0"/>
                </a:lnTo>
                <a:lnTo>
                  <a:pt x="0" y="0"/>
                </a:lnTo>
                <a:lnTo>
                  <a:pt x="0" y="1167384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84614" y="2375154"/>
            <a:ext cx="1946275" cy="11677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82575" marR="101600" lvl="0" indent="-175260" algn="l" defTabSz="914400" rtl="0" eaLnBrk="1" fontAlgn="auto" latinLnBrk="0" hangingPunct="1">
              <a:lnSpc>
                <a:spcPts val="1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Budget</a:t>
            </a:r>
            <a:r>
              <a:rPr kumimoji="0" sz="1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Reserve  Maintenance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1258" y="3737609"/>
            <a:ext cx="1946275" cy="1167765"/>
          </a:xfrm>
          <a:custGeom>
            <a:avLst/>
            <a:gdLst/>
            <a:ahLst/>
            <a:cxnLst/>
            <a:rect l="l" t="t" r="r" b="b"/>
            <a:pathLst>
              <a:path w="1946275" h="1167764">
                <a:moveTo>
                  <a:pt x="0" y="1167383"/>
                </a:moveTo>
                <a:lnTo>
                  <a:pt x="1946148" y="1167383"/>
                </a:lnTo>
                <a:lnTo>
                  <a:pt x="1946148" y="0"/>
                </a:lnTo>
                <a:lnTo>
                  <a:pt x="0" y="0"/>
                </a:lnTo>
                <a:lnTo>
                  <a:pt x="0" y="116738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258" y="3737609"/>
            <a:ext cx="1946275" cy="116776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205104" rIns="0" bIns="0" rtlCol="0">
            <a:spAutoFit/>
          </a:bodyPr>
          <a:lstStyle/>
          <a:p>
            <a:pPr marL="382905" marR="375920" lvl="0" indent="-1905" algn="ctr" defTabSz="914400" rtl="0" eaLnBrk="1" fontAlgn="auto" latinLnBrk="0" hangingPunct="1">
              <a:lnSpc>
                <a:spcPct val="86400"/>
              </a:lnSpc>
              <a:spcBef>
                <a:spcPts val="16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Voluntary 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Retirement  Program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62477" y="3737609"/>
            <a:ext cx="1946275" cy="1167765"/>
          </a:xfrm>
          <a:custGeom>
            <a:avLst/>
            <a:gdLst/>
            <a:ahLst/>
            <a:cxnLst/>
            <a:rect l="l" t="t" r="r" b="b"/>
            <a:pathLst>
              <a:path w="1946275" h="1167764">
                <a:moveTo>
                  <a:pt x="0" y="1167383"/>
                </a:moveTo>
                <a:lnTo>
                  <a:pt x="1946148" y="1167383"/>
                </a:lnTo>
                <a:lnTo>
                  <a:pt x="1946148" y="0"/>
                </a:lnTo>
                <a:lnTo>
                  <a:pt x="0" y="0"/>
                </a:lnTo>
                <a:lnTo>
                  <a:pt x="0" y="116738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2477" y="3737609"/>
            <a:ext cx="1946275" cy="116776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87325" marR="183515" lvl="0" indent="214629" algn="l" defTabSz="914400" rtl="0" eaLnBrk="1" fontAlgn="auto" latinLnBrk="0" hangingPunct="1">
              <a:lnSpc>
                <a:spcPts val="1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Temporary 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Hiring</a:t>
            </a:r>
            <a:r>
              <a:rPr kumimoji="0" sz="1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Freezes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02173" y="3737609"/>
            <a:ext cx="1946275" cy="1167765"/>
          </a:xfrm>
          <a:custGeom>
            <a:avLst/>
            <a:gdLst/>
            <a:ahLst/>
            <a:cxnLst/>
            <a:rect l="l" t="t" r="r" b="b"/>
            <a:pathLst>
              <a:path w="1946275" h="1167764">
                <a:moveTo>
                  <a:pt x="0" y="1167383"/>
                </a:moveTo>
                <a:lnTo>
                  <a:pt x="1946148" y="1167383"/>
                </a:lnTo>
                <a:lnTo>
                  <a:pt x="1946148" y="0"/>
                </a:lnTo>
                <a:lnTo>
                  <a:pt x="0" y="0"/>
                </a:lnTo>
                <a:lnTo>
                  <a:pt x="0" y="116738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02173" y="3737609"/>
            <a:ext cx="1946275" cy="116776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205104" rIns="0" bIns="0" rtlCol="0">
            <a:spAutoFit/>
          </a:bodyPr>
          <a:lstStyle/>
          <a:p>
            <a:pPr marL="379095" marR="294640" lvl="0" indent="-76200" algn="just" defTabSz="914400" rtl="0" eaLnBrk="1" fontAlgn="auto" latinLnBrk="0" hangingPunct="1">
              <a:lnSpc>
                <a:spcPct val="86400"/>
              </a:lnSpc>
              <a:spcBef>
                <a:spcPts val="16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Reduction</a:t>
            </a:r>
            <a:r>
              <a:rPr kumimoji="0" sz="1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</a:t>
            </a:r>
            <a:r>
              <a:rPr kumimoji="0" sz="19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Temp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PT 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Positions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43393" y="3737609"/>
            <a:ext cx="1946275" cy="1167765"/>
          </a:xfrm>
          <a:custGeom>
            <a:avLst/>
            <a:gdLst/>
            <a:ahLst/>
            <a:cxnLst/>
            <a:rect l="l" t="t" r="r" b="b"/>
            <a:pathLst>
              <a:path w="1946275" h="1167764">
                <a:moveTo>
                  <a:pt x="0" y="1167383"/>
                </a:moveTo>
                <a:lnTo>
                  <a:pt x="1946148" y="1167383"/>
                </a:lnTo>
                <a:lnTo>
                  <a:pt x="1946148" y="0"/>
                </a:lnTo>
                <a:lnTo>
                  <a:pt x="0" y="0"/>
                </a:lnTo>
                <a:lnTo>
                  <a:pt x="0" y="116738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43393" y="3737609"/>
            <a:ext cx="1946275" cy="116776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81915" rIns="0" bIns="0" rtlCol="0">
            <a:spAutoFit/>
          </a:bodyPr>
          <a:lstStyle/>
          <a:p>
            <a:pPr marL="369570" marR="363220" lvl="0" indent="0" algn="ctr" defTabSz="914400" rtl="0" eaLnBrk="1" fontAlgn="auto" latinLnBrk="0" hangingPunct="1">
              <a:lnSpc>
                <a:spcPts val="197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Purchasing  Controls &amp;  Contract  Reductions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84614" y="3737609"/>
            <a:ext cx="1946275" cy="1167765"/>
          </a:xfrm>
          <a:custGeom>
            <a:avLst/>
            <a:gdLst/>
            <a:ahLst/>
            <a:cxnLst/>
            <a:rect l="l" t="t" r="r" b="b"/>
            <a:pathLst>
              <a:path w="1946275" h="1167764">
                <a:moveTo>
                  <a:pt x="0" y="1167383"/>
                </a:moveTo>
                <a:lnTo>
                  <a:pt x="1946148" y="1167383"/>
                </a:lnTo>
                <a:lnTo>
                  <a:pt x="1946148" y="0"/>
                </a:lnTo>
                <a:lnTo>
                  <a:pt x="0" y="0"/>
                </a:lnTo>
                <a:lnTo>
                  <a:pt x="0" y="116738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84614" y="3737609"/>
            <a:ext cx="1946275" cy="116776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205104" rIns="0" bIns="0" rtlCol="0">
            <a:spAutoFit/>
          </a:bodyPr>
          <a:lstStyle/>
          <a:p>
            <a:pPr marL="100965" marR="94615" lvl="0" indent="0" algn="ctr" defTabSz="914400" rtl="0" eaLnBrk="1" fontAlgn="auto" latinLnBrk="0" hangingPunct="1">
              <a:lnSpc>
                <a:spcPct val="86400"/>
              </a:lnSpc>
              <a:spcBef>
                <a:spcPts val="16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Centralization</a:t>
            </a:r>
            <a:r>
              <a:rPr kumimoji="0" sz="19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Reserves &amp;  M&amp;O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92629" y="5098541"/>
            <a:ext cx="1945005" cy="1169035"/>
          </a:xfrm>
          <a:custGeom>
            <a:avLst/>
            <a:gdLst/>
            <a:ahLst/>
            <a:cxnLst/>
            <a:rect l="l" t="t" r="r" b="b"/>
            <a:pathLst>
              <a:path w="1945004" h="1169035">
                <a:moveTo>
                  <a:pt x="0" y="1168908"/>
                </a:moveTo>
                <a:lnTo>
                  <a:pt x="1944623" y="1168908"/>
                </a:lnTo>
                <a:lnTo>
                  <a:pt x="1944623" y="0"/>
                </a:lnTo>
                <a:lnTo>
                  <a:pt x="0" y="0"/>
                </a:lnTo>
                <a:lnTo>
                  <a:pt x="0" y="116890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92629" y="5098541"/>
            <a:ext cx="1945005" cy="1169035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208915" rIns="0" bIns="0" rtlCol="0">
            <a:spAutoFit/>
          </a:bodyPr>
          <a:lstStyle/>
          <a:p>
            <a:pPr marL="146685" marR="141605" lvl="0" indent="0" algn="ctr" defTabSz="914400" rtl="0" eaLnBrk="1" fontAlgn="auto" latinLnBrk="0" hangingPunct="1">
              <a:lnSpc>
                <a:spcPts val="1970"/>
              </a:lnSpc>
              <a:spcBef>
                <a:spcPts val="1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Reorganization  of</a:t>
            </a:r>
            <a:r>
              <a:rPr kumimoji="0" sz="19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Departments  and</a:t>
            </a:r>
            <a:r>
              <a:rPr kumimoji="0" sz="19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Units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32326" y="5098541"/>
            <a:ext cx="1946275" cy="1169035"/>
          </a:xfrm>
          <a:custGeom>
            <a:avLst/>
            <a:gdLst/>
            <a:ahLst/>
            <a:cxnLst/>
            <a:rect l="l" t="t" r="r" b="b"/>
            <a:pathLst>
              <a:path w="1946275" h="1169035">
                <a:moveTo>
                  <a:pt x="0" y="1168908"/>
                </a:moveTo>
                <a:lnTo>
                  <a:pt x="1946148" y="1168908"/>
                </a:lnTo>
                <a:lnTo>
                  <a:pt x="1946148" y="0"/>
                </a:lnTo>
                <a:lnTo>
                  <a:pt x="0" y="0"/>
                </a:lnTo>
                <a:lnTo>
                  <a:pt x="0" y="116890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32326" y="5098541"/>
            <a:ext cx="1946275" cy="1169035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208915" rIns="0" bIns="0" rtlCol="0">
            <a:spAutoFit/>
          </a:bodyPr>
          <a:lstStyle/>
          <a:p>
            <a:pPr marL="328295" marR="321945" lvl="0" indent="-1270" algn="ctr" defTabSz="914400" rtl="0" eaLnBrk="1" fontAlgn="auto" latinLnBrk="0" hangingPunct="1">
              <a:lnSpc>
                <a:spcPts val="1970"/>
              </a:lnSpc>
              <a:spcBef>
                <a:spcPts val="1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Maximize  1300 -</a:t>
            </a:r>
            <a:r>
              <a:rPr kumimoji="0" sz="19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1340  </a:t>
            </a: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FTE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73546" y="5098541"/>
            <a:ext cx="1946275" cy="1169035"/>
          </a:xfrm>
          <a:custGeom>
            <a:avLst/>
            <a:gdLst/>
            <a:ahLst/>
            <a:cxnLst/>
            <a:rect l="l" t="t" r="r" b="b"/>
            <a:pathLst>
              <a:path w="1946275" h="1169035">
                <a:moveTo>
                  <a:pt x="0" y="1168908"/>
                </a:moveTo>
                <a:lnTo>
                  <a:pt x="1946148" y="1168908"/>
                </a:lnTo>
                <a:lnTo>
                  <a:pt x="1946148" y="0"/>
                </a:lnTo>
                <a:lnTo>
                  <a:pt x="0" y="0"/>
                </a:lnTo>
                <a:lnTo>
                  <a:pt x="0" y="116890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73546" y="5098541"/>
            <a:ext cx="1946275" cy="1169035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208915" rIns="0" bIns="0" rtlCol="0">
            <a:spAutoFit/>
          </a:bodyPr>
          <a:lstStyle/>
          <a:p>
            <a:pPr marL="443865" marR="389890" lvl="0" indent="-47625" algn="just" defTabSz="914400" rtl="0" eaLnBrk="1" fontAlgn="auto" latinLnBrk="0" hangingPunct="1">
              <a:lnSpc>
                <a:spcPts val="1970"/>
              </a:lnSpc>
              <a:spcBef>
                <a:spcPts val="1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Strea</a:t>
            </a: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line  Academic  Programs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13242" y="5098541"/>
            <a:ext cx="1946275" cy="1169035"/>
          </a:xfrm>
          <a:custGeom>
            <a:avLst/>
            <a:gdLst/>
            <a:ahLst/>
            <a:cxnLst/>
            <a:rect l="l" t="t" r="r" b="b"/>
            <a:pathLst>
              <a:path w="1946275" h="1169035">
                <a:moveTo>
                  <a:pt x="0" y="1168908"/>
                </a:moveTo>
                <a:lnTo>
                  <a:pt x="1946148" y="1168908"/>
                </a:lnTo>
                <a:lnTo>
                  <a:pt x="1946148" y="0"/>
                </a:lnTo>
                <a:lnTo>
                  <a:pt x="0" y="0"/>
                </a:lnTo>
                <a:lnTo>
                  <a:pt x="0" y="116890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13242" y="5098541"/>
            <a:ext cx="1946275" cy="1169035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208915" rIns="0" bIns="0" rtlCol="0">
            <a:spAutoFit/>
          </a:bodyPr>
          <a:lstStyle/>
          <a:p>
            <a:pPr marL="450850" marR="441959" lvl="0" indent="80645" algn="just" defTabSz="914400" rtl="0" eaLnBrk="1" fontAlgn="auto" latinLnBrk="0" hangingPunct="1">
              <a:lnSpc>
                <a:spcPts val="1970"/>
              </a:lnSpc>
              <a:spcBef>
                <a:spcPts val="1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Cut Low  Enrolled  Prog</a:t>
            </a: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ams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76169" y="1263903"/>
            <a:ext cx="631761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Components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ROI 2.0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(‘23 to</a:t>
            </a:r>
            <a:r>
              <a:rPr kumimoji="0" sz="3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‘27)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88340" y="127000"/>
            <a:ext cx="7890509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1" dirty="0">
                <a:solidFill>
                  <a:srgbClr val="FFFFFF"/>
                </a:solidFill>
                <a:latin typeface="Arial"/>
                <a:cs typeface="Arial"/>
              </a:rPr>
              <a:t>Resource Optimization</a:t>
            </a:r>
            <a:r>
              <a:rPr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FFFFFF"/>
                </a:solidFill>
                <a:latin typeface="Arial"/>
                <a:cs typeface="Arial"/>
              </a:rPr>
              <a:t>Initiative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31F954A-3D45-F3BC-98CD-0ED8174D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936" y="2794653"/>
            <a:ext cx="9832663" cy="1147969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ACADEMIC COMMITTEE REPORT</a:t>
            </a:r>
          </a:p>
        </p:txBody>
      </p:sp>
    </p:spTree>
    <p:extLst>
      <p:ext uri="{BB962C8B-B14F-4D97-AF65-F5344CB8AC3E}">
        <p14:creationId xmlns:p14="http://schemas.microsoft.com/office/powerpoint/2010/main" val="372149178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263E0-CBC2-79E8-CEBA-26778482542E}"/>
              </a:ext>
            </a:extLst>
          </p:cNvPr>
          <p:cNvSpPr txBox="1"/>
          <p:nvPr/>
        </p:nvSpPr>
        <p:spPr>
          <a:xfrm>
            <a:off x="1993469" y="4556125"/>
            <a:ext cx="82050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1" marR="0" lvl="0" indent="-120551" algn="l" defTabSz="192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Follow-up questions can be sent to: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Nichole.Abernathy@adhe.edu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  <a:p>
            <a:pPr marL="0" marR="0" lvl="0" indent="0" algn="l" defTabSz="192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20551" marR="0" lvl="0" indent="-120551" algn="l" defTabSz="192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Presentations will be posted on the ADHE website at: </a:t>
            </a:r>
          </a:p>
          <a:p>
            <a:pPr marL="0" marR="0" lvl="0" indent="0" algn="l" defTabSz="192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https://www.adhe.edu/about-adhe/coordinating-board/board-presentations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40DC619F-52B4-6D8C-CE32-508FE75E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99" y="1232117"/>
            <a:ext cx="9144000" cy="1510074"/>
          </a:xfrm>
        </p:spPr>
        <p:txBody>
          <a:bodyPr>
            <a:normAutofit/>
          </a:bodyPr>
          <a:lstStyle/>
          <a:p>
            <a:pPr algn="ctr"/>
            <a:r>
              <a:rPr lang="en-US" sz="2800" kern="1400" spc="400">
                <a:latin typeface="Times New Roman" panose="02020603050405020304" pitchFamily="18" charset="0"/>
                <a:cs typeface="Times New Roman" panose="02020603050405020304" pitchFamily="18" charset="0"/>
              </a:rPr>
              <a:t>PUBLIC COMMENTS/</a:t>
            </a:r>
            <a:br>
              <a:rPr lang="en-US" sz="2800" kern="1400" spc="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spc="40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ANNOUNCEMENTS</a:t>
            </a:r>
            <a:br>
              <a:rPr lang="en-US" sz="2800" kern="1400" spc="250"/>
            </a:br>
            <a:endParaRPr lang="en-US" sz="2800" kern="1400" spc="250"/>
          </a:p>
        </p:txBody>
      </p:sp>
    </p:spTree>
    <p:extLst>
      <p:ext uri="{BB962C8B-B14F-4D97-AF65-F5344CB8AC3E}">
        <p14:creationId xmlns:p14="http://schemas.microsoft.com/office/powerpoint/2010/main" val="297370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261109"/>
            <a:ext cx="10440035" cy="411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4285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we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began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ROI work in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fall of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had</a:t>
            </a:r>
            <a:r>
              <a:rPr kumimoji="0" sz="28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heavy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1,475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full-time, benefits-eligible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employees.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245745" lvl="0" indent="-457200" algn="l" defTabSz="914400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Pct val="64285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we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fall of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sz="2800" b="0" i="0" u="heavy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1,320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full-time, benefits-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eligible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employees.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Pct val="64285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Accomplished through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zero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layoffs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480695" lvl="0" indent="-45720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Pct val="64285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Represents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right-sizing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largest portion 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budget  (personnel) and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avoided task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higher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education.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Pct val="64285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difference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800" b="0" i="0" u="heavy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155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employees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represents over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$12 million of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budget flexibility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21488"/>
            <a:ext cx="438086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Key Examples from</a:t>
            </a:r>
            <a:r>
              <a:rPr sz="3200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ROI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15783" y="5480303"/>
            <a:ext cx="1981200" cy="1188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01200" y="5475732"/>
            <a:ext cx="1981200" cy="1188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31891" y="5475732"/>
            <a:ext cx="1981200" cy="1188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393063"/>
            <a:ext cx="10504170" cy="398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483234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4285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streamlined departments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units including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reducing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academic colleges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six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five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bringing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enrollment service-related units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division.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424815" lvl="0" indent="-45720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Pct val="64285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 was the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college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Arkansas to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zero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low-enrolled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programs on the Arkansas Division of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Higher Education’s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Productivity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Report.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64285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overall positions,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are in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sixth  year of regularly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reassigning positions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growing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academic  programs.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21488"/>
            <a:ext cx="438086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Key Examples from</a:t>
            </a:r>
            <a:r>
              <a:rPr sz="3200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ROI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6779" y="5233415"/>
            <a:ext cx="2286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71359" y="5233415"/>
            <a:ext cx="2286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96043" y="5233415"/>
            <a:ext cx="22860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064" y="221488"/>
            <a:ext cx="11040745" cy="490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 Examples from</a:t>
            </a:r>
            <a:r>
              <a:rPr kumimoji="0" sz="3200" b="0" i="1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ROI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Tx/>
              <a:buSzPct val="56250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Scholarship “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right-sizing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driven by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of</a:t>
            </a:r>
            <a:r>
              <a:rPr kumimoji="0" sz="32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award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levels, market research, yield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generation,</a:t>
            </a:r>
            <a:r>
              <a:rPr kumimoji="0" sz="32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etc.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8890" lvl="0" indent="-45720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Pct val="56250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Award level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adjustments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reach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maximum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appropriate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 of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(ex: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172%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32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need)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Pct val="56250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Five year process toward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efficiencies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32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moonshot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Pct val="56250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EAB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assistance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 tuition revenue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monitoring and peer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comparisons (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Wisely sell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</a:t>
            </a:r>
            <a:r>
              <a:rPr kumimoji="0" sz="32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lemonade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31680" y="5541264"/>
            <a:ext cx="1950720" cy="1170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11795" y="5541264"/>
            <a:ext cx="1950720" cy="1170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1911" y="5541264"/>
            <a:ext cx="1952243" cy="1170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957" y="1242186"/>
            <a:ext cx="5786755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Education Advisory Board (EAB)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weekly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monitoring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Net Tuition Revenue and  Discounting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comparing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against  peer institutions.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7/24/24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analysis for 2024 shows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$18.5m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 does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include final UCA  Commitment and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Athletics  scholarships.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max estimates  for those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factored in,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EAB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expects  that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UCA’s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 for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 be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$14m to</a:t>
            </a:r>
            <a:r>
              <a:rPr kumimoji="0" sz="2800" b="1" i="0" u="none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$15m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5852" y="1141475"/>
            <a:ext cx="5416550" cy="5419725"/>
          </a:xfrm>
          <a:custGeom>
            <a:avLst/>
            <a:gdLst/>
            <a:ahLst/>
            <a:cxnLst/>
            <a:rect l="l" t="t" r="r" b="b"/>
            <a:pathLst>
              <a:path w="5416550" h="5419725">
                <a:moveTo>
                  <a:pt x="0" y="5419344"/>
                </a:moveTo>
                <a:lnTo>
                  <a:pt x="5416296" y="5419344"/>
                </a:lnTo>
                <a:lnTo>
                  <a:pt x="5416296" y="0"/>
                </a:lnTo>
                <a:lnTo>
                  <a:pt x="0" y="0"/>
                </a:lnTo>
                <a:lnTo>
                  <a:pt x="0" y="541934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78768" y="5495544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97540" y="5495544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16311" y="5495544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35083" y="5495544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53856" y="5495544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72628" y="5495544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92923" y="5495544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4868" y="549554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78768" y="4949952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797540" y="4949952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116311" y="4949952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35083" y="4949952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53856" y="4949952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72628" y="4949952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92923" y="4949952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4868" y="494995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78768" y="4404359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797540" y="4404359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116311" y="4404359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435083" y="4404359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753856" y="4404359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72628" y="4404359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92923" y="4404359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44868" y="440435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478768" y="3858767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797540" y="3858767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116311" y="3858767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35083" y="3858767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753856" y="3858767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72628" y="3858767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92923" y="3858767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44868" y="385876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478768" y="3313176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797540" y="3313176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116311" y="3313176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435083" y="3313176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753856" y="3313176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072628" y="3313176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8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92923" y="3313176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944868" y="331317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478768" y="2767583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392923" y="2767583"/>
            <a:ext cx="3872865" cy="0"/>
          </a:xfrm>
          <a:custGeom>
            <a:avLst/>
            <a:gdLst/>
            <a:ahLst/>
            <a:cxnLst/>
            <a:rect l="l" t="t" r="r" b="b"/>
            <a:pathLst>
              <a:path w="3872865">
                <a:moveTo>
                  <a:pt x="0" y="0"/>
                </a:moveTo>
                <a:lnTo>
                  <a:pt x="387248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944868" y="276758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478768" y="2221992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1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44868" y="2221992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5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944868" y="1676400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>
                <a:moveTo>
                  <a:pt x="0" y="0"/>
                </a:moveTo>
                <a:lnTo>
                  <a:pt x="4767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179564" y="2740151"/>
            <a:ext cx="213360" cy="3301365"/>
          </a:xfrm>
          <a:custGeom>
            <a:avLst/>
            <a:gdLst/>
            <a:ahLst/>
            <a:cxnLst/>
            <a:rect l="l" t="t" r="r" b="b"/>
            <a:pathLst>
              <a:path w="213359" h="3301365">
                <a:moveTo>
                  <a:pt x="0" y="3300984"/>
                </a:moveTo>
                <a:lnTo>
                  <a:pt x="213359" y="3300984"/>
                </a:lnTo>
                <a:lnTo>
                  <a:pt x="213359" y="0"/>
                </a:lnTo>
                <a:lnTo>
                  <a:pt x="0" y="0"/>
                </a:lnTo>
                <a:lnTo>
                  <a:pt x="0" y="3300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859268" y="2985516"/>
            <a:ext cx="213360" cy="3055620"/>
          </a:xfrm>
          <a:custGeom>
            <a:avLst/>
            <a:gdLst/>
            <a:ahLst/>
            <a:cxnLst/>
            <a:rect l="l" t="t" r="r" b="b"/>
            <a:pathLst>
              <a:path w="213359" h="3055620">
                <a:moveTo>
                  <a:pt x="0" y="3055619"/>
                </a:moveTo>
                <a:lnTo>
                  <a:pt x="213359" y="3055619"/>
                </a:lnTo>
                <a:lnTo>
                  <a:pt x="213359" y="0"/>
                </a:lnTo>
                <a:lnTo>
                  <a:pt x="0" y="0"/>
                </a:lnTo>
                <a:lnTo>
                  <a:pt x="0" y="305561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540495" y="3067811"/>
            <a:ext cx="213360" cy="2973705"/>
          </a:xfrm>
          <a:custGeom>
            <a:avLst/>
            <a:gdLst/>
            <a:ahLst/>
            <a:cxnLst/>
            <a:rect l="l" t="t" r="r" b="b"/>
            <a:pathLst>
              <a:path w="213359" h="2973704">
                <a:moveTo>
                  <a:pt x="0" y="2973324"/>
                </a:moveTo>
                <a:lnTo>
                  <a:pt x="213359" y="2973324"/>
                </a:lnTo>
                <a:lnTo>
                  <a:pt x="213359" y="0"/>
                </a:lnTo>
                <a:lnTo>
                  <a:pt x="0" y="0"/>
                </a:lnTo>
                <a:lnTo>
                  <a:pt x="0" y="297332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221723" y="3040379"/>
            <a:ext cx="213360" cy="3001010"/>
          </a:xfrm>
          <a:custGeom>
            <a:avLst/>
            <a:gdLst/>
            <a:ahLst/>
            <a:cxnLst/>
            <a:rect l="l" t="t" r="r" b="b"/>
            <a:pathLst>
              <a:path w="213359" h="3001010">
                <a:moveTo>
                  <a:pt x="0" y="3000756"/>
                </a:moveTo>
                <a:lnTo>
                  <a:pt x="213359" y="3000756"/>
                </a:lnTo>
                <a:lnTo>
                  <a:pt x="213359" y="0"/>
                </a:lnTo>
                <a:lnTo>
                  <a:pt x="0" y="0"/>
                </a:lnTo>
                <a:lnTo>
                  <a:pt x="0" y="30007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902952" y="2877311"/>
            <a:ext cx="213360" cy="3164205"/>
          </a:xfrm>
          <a:custGeom>
            <a:avLst/>
            <a:gdLst/>
            <a:ahLst/>
            <a:cxnLst/>
            <a:rect l="l" t="t" r="r" b="b"/>
            <a:pathLst>
              <a:path w="213359" h="3164204">
                <a:moveTo>
                  <a:pt x="0" y="3163824"/>
                </a:moveTo>
                <a:lnTo>
                  <a:pt x="213359" y="3163824"/>
                </a:lnTo>
                <a:lnTo>
                  <a:pt x="213359" y="0"/>
                </a:lnTo>
                <a:lnTo>
                  <a:pt x="0" y="0"/>
                </a:lnTo>
                <a:lnTo>
                  <a:pt x="0" y="31638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584180" y="2822448"/>
            <a:ext cx="213360" cy="3218815"/>
          </a:xfrm>
          <a:custGeom>
            <a:avLst/>
            <a:gdLst/>
            <a:ahLst/>
            <a:cxnLst/>
            <a:rect l="l" t="t" r="r" b="b"/>
            <a:pathLst>
              <a:path w="213359" h="3218815">
                <a:moveTo>
                  <a:pt x="0" y="3218688"/>
                </a:moveTo>
                <a:lnTo>
                  <a:pt x="213359" y="3218688"/>
                </a:lnTo>
                <a:lnTo>
                  <a:pt x="213359" y="0"/>
                </a:lnTo>
                <a:lnTo>
                  <a:pt x="0" y="0"/>
                </a:lnTo>
                <a:lnTo>
                  <a:pt x="0" y="321868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1265407" y="2084832"/>
            <a:ext cx="213360" cy="3956685"/>
          </a:xfrm>
          <a:custGeom>
            <a:avLst/>
            <a:gdLst/>
            <a:ahLst/>
            <a:cxnLst/>
            <a:rect l="l" t="t" r="r" b="b"/>
            <a:pathLst>
              <a:path w="213359" h="3956685">
                <a:moveTo>
                  <a:pt x="0" y="3956304"/>
                </a:moveTo>
                <a:lnTo>
                  <a:pt x="213359" y="3956304"/>
                </a:lnTo>
                <a:lnTo>
                  <a:pt x="213359" y="0"/>
                </a:lnTo>
                <a:lnTo>
                  <a:pt x="0" y="0"/>
                </a:lnTo>
                <a:lnTo>
                  <a:pt x="0" y="3956304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944868" y="6041135"/>
            <a:ext cx="4767580" cy="0"/>
          </a:xfrm>
          <a:custGeom>
            <a:avLst/>
            <a:gdLst/>
            <a:ahLst/>
            <a:cxnLst/>
            <a:rect l="l" t="t" r="r" b="b"/>
            <a:pathLst>
              <a:path w="4767580">
                <a:moveTo>
                  <a:pt x="0" y="0"/>
                </a:moveTo>
                <a:lnTo>
                  <a:pt x="4767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36638" y="2499995"/>
            <a:ext cx="31051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17484" y="2745613"/>
            <a:ext cx="31051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498713" y="2827273"/>
            <a:ext cx="31051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179941" y="2800222"/>
            <a:ext cx="31051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860915" y="2636520"/>
            <a:ext cx="31051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542143" y="2581909"/>
            <a:ext cx="31051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223370" y="1844928"/>
            <a:ext cx="31051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603745" y="5938418"/>
            <a:ext cx="224154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03745" y="5392546"/>
            <a:ext cx="224154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603745" y="4846954"/>
            <a:ext cx="224154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603745" y="4300982"/>
            <a:ext cx="224154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603745" y="3755135"/>
            <a:ext cx="224154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19418" y="3209544"/>
            <a:ext cx="30924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19418" y="2663697"/>
            <a:ext cx="30924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519418" y="2118105"/>
            <a:ext cx="30924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519418" y="1572133"/>
            <a:ext cx="30924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17333" y="6119469"/>
            <a:ext cx="35052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798561" y="6119469"/>
            <a:ext cx="35052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479535" y="6119469"/>
            <a:ext cx="35052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160764" y="6119469"/>
            <a:ext cx="35052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841992" y="6119469"/>
            <a:ext cx="35052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522966" y="6119469"/>
            <a:ext cx="118427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072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	2024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8955" marR="0" lvl="0" indent="0" algn="l" defTabSz="914400" rtl="0" eaLnBrk="1" fontAlgn="auto" latinLnBrk="0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jec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706868" y="1224788"/>
            <a:ext cx="288607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 </a:t>
            </a:r>
            <a:r>
              <a:rPr kumimoji="0" sz="185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Tuition </a:t>
            </a:r>
            <a:r>
              <a:rPr kumimoji="0" sz="185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 </a:t>
            </a: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</a:t>
            </a:r>
            <a:r>
              <a:rPr kumimoji="0" sz="1850" b="0" i="0" u="none" strike="noStrike" kern="1200" cap="none" spc="-8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millions)</a:t>
            </a:r>
            <a:endParaRPr kumimoji="0" sz="1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688340" y="221488"/>
            <a:ext cx="811720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Key Examples from ROI + UCA</a:t>
            </a:r>
            <a:r>
              <a:rPr sz="3200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Commitment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5352" y="3468623"/>
            <a:ext cx="5337048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90500"/>
            <a:ext cx="579120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dirty="0">
                <a:solidFill>
                  <a:srgbClr val="FFFFFF"/>
                </a:solidFill>
                <a:latin typeface="Arial"/>
                <a:cs typeface="Arial"/>
              </a:rPr>
              <a:t>Sidebar: Fundraising</a:t>
            </a:r>
            <a:r>
              <a:rPr sz="3600" i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FFFFFF"/>
                </a:solidFill>
                <a:latin typeface="Arial"/>
                <a:cs typeface="Arial"/>
              </a:rPr>
              <a:t>Trends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5615" y="1345946"/>
            <a:ext cx="5419725" cy="154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Campaign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resulted</a:t>
            </a:r>
            <a:r>
              <a:rPr kumimoji="0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$122.6m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gifts,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 campaign goal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$100m was exceed one year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ahead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63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surpassed $10m for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consecutive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245" y="4601209"/>
            <a:ext cx="5058410" cy="184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lvl="0" indent="-2863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UCA Now Campaign had over</a:t>
            </a:r>
            <a:r>
              <a:rPr kumimoji="0" sz="20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19,653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unique donors make contributions to their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123825" lvl="0" indent="-2863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 indicators like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President’s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Society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membership ($1k &amp; up households)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 continued their upward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trajectory.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959" y="1048511"/>
            <a:ext cx="5324856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90500"/>
            <a:ext cx="830707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dirty="0">
                <a:solidFill>
                  <a:srgbClr val="FFFFFF"/>
                </a:solidFill>
                <a:latin typeface="Arial"/>
                <a:cs typeface="Arial"/>
              </a:rPr>
              <a:t>Sidebar: Strategic Decisions </a:t>
            </a:r>
            <a:r>
              <a:rPr sz="3600" i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600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172" y="1001267"/>
            <a:ext cx="4560189" cy="274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996696"/>
            <a:ext cx="4584700" cy="2752725"/>
          </a:xfrm>
          <a:custGeom>
            <a:avLst/>
            <a:gdLst/>
            <a:ahLst/>
            <a:cxnLst/>
            <a:rect l="l" t="t" r="r" b="b"/>
            <a:pathLst>
              <a:path w="4584700" h="2752725">
                <a:moveTo>
                  <a:pt x="0" y="2752343"/>
                </a:moveTo>
                <a:lnTo>
                  <a:pt x="4584192" y="2752343"/>
                </a:lnTo>
                <a:lnTo>
                  <a:pt x="4584192" y="0"/>
                </a:lnTo>
                <a:lnTo>
                  <a:pt x="0" y="0"/>
                </a:lnTo>
                <a:lnTo>
                  <a:pt x="0" y="275234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172" y="3931920"/>
            <a:ext cx="4227576" cy="2732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3927347"/>
            <a:ext cx="4236720" cy="2741930"/>
          </a:xfrm>
          <a:custGeom>
            <a:avLst/>
            <a:gdLst/>
            <a:ahLst/>
            <a:cxnLst/>
            <a:rect l="l" t="t" r="r" b="b"/>
            <a:pathLst>
              <a:path w="4236720" h="2741929">
                <a:moveTo>
                  <a:pt x="0" y="2741676"/>
                </a:moveTo>
                <a:lnTo>
                  <a:pt x="4236720" y="2741676"/>
                </a:lnTo>
                <a:lnTo>
                  <a:pt x="4236720" y="0"/>
                </a:lnTo>
                <a:lnTo>
                  <a:pt x="0" y="0"/>
                </a:lnTo>
                <a:lnTo>
                  <a:pt x="0" y="274167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8115" y="4658867"/>
            <a:ext cx="2743199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3544" y="4654296"/>
            <a:ext cx="2752725" cy="1838325"/>
          </a:xfrm>
          <a:custGeom>
            <a:avLst/>
            <a:gdLst/>
            <a:ahLst/>
            <a:cxnLst/>
            <a:rect l="l" t="t" r="r" b="b"/>
            <a:pathLst>
              <a:path w="2752725" h="1838325">
                <a:moveTo>
                  <a:pt x="0" y="1837943"/>
                </a:moveTo>
                <a:lnTo>
                  <a:pt x="2752344" y="1837943"/>
                </a:lnTo>
                <a:lnTo>
                  <a:pt x="2752344" y="0"/>
                </a:lnTo>
                <a:lnTo>
                  <a:pt x="0" y="0"/>
                </a:lnTo>
                <a:lnTo>
                  <a:pt x="0" y="183794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67528" y="2830067"/>
            <a:ext cx="2743200" cy="1828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62955" y="2825495"/>
            <a:ext cx="2752725" cy="1838325"/>
          </a:xfrm>
          <a:custGeom>
            <a:avLst/>
            <a:gdLst/>
            <a:ahLst/>
            <a:cxnLst/>
            <a:rect l="l" t="t" r="r" b="b"/>
            <a:pathLst>
              <a:path w="2752725" h="1838325">
                <a:moveTo>
                  <a:pt x="0" y="1837943"/>
                </a:moveTo>
                <a:lnTo>
                  <a:pt x="2752344" y="1837943"/>
                </a:lnTo>
                <a:lnTo>
                  <a:pt x="2752344" y="0"/>
                </a:lnTo>
                <a:lnTo>
                  <a:pt x="0" y="0"/>
                </a:lnTo>
                <a:lnTo>
                  <a:pt x="0" y="183794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47488" y="1001267"/>
            <a:ext cx="15240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42915" y="996696"/>
            <a:ext cx="1533525" cy="2295525"/>
          </a:xfrm>
          <a:custGeom>
            <a:avLst/>
            <a:gdLst/>
            <a:ahLst/>
            <a:cxnLst/>
            <a:rect l="l" t="t" r="r" b="b"/>
            <a:pathLst>
              <a:path w="1533525" h="2295525">
                <a:moveTo>
                  <a:pt x="0" y="2295143"/>
                </a:moveTo>
                <a:lnTo>
                  <a:pt x="1533143" y="2295143"/>
                </a:lnTo>
                <a:lnTo>
                  <a:pt x="1533143" y="0"/>
                </a:lnTo>
                <a:lnTo>
                  <a:pt x="0" y="0"/>
                </a:lnTo>
                <a:lnTo>
                  <a:pt x="0" y="229514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46107" y="4905754"/>
            <a:ext cx="2743200" cy="182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41535" y="4901184"/>
            <a:ext cx="2752725" cy="1838325"/>
          </a:xfrm>
          <a:custGeom>
            <a:avLst/>
            <a:gdLst/>
            <a:ahLst/>
            <a:cxnLst/>
            <a:rect l="l" t="t" r="r" b="b"/>
            <a:pathLst>
              <a:path w="2752725" h="1838325">
                <a:moveTo>
                  <a:pt x="0" y="1837943"/>
                </a:moveTo>
                <a:lnTo>
                  <a:pt x="2752344" y="1837943"/>
                </a:lnTo>
                <a:lnTo>
                  <a:pt x="2752344" y="0"/>
                </a:lnTo>
                <a:lnTo>
                  <a:pt x="0" y="0"/>
                </a:lnTo>
                <a:lnTo>
                  <a:pt x="0" y="183794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49383" y="1107947"/>
            <a:ext cx="2439924" cy="182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44811" y="1103375"/>
            <a:ext cx="2449195" cy="1838325"/>
          </a:xfrm>
          <a:custGeom>
            <a:avLst/>
            <a:gdLst/>
            <a:ahLst/>
            <a:cxnLst/>
            <a:rect l="l" t="t" r="r" b="b"/>
            <a:pathLst>
              <a:path w="2449195" h="1838325">
                <a:moveTo>
                  <a:pt x="0" y="1837944"/>
                </a:moveTo>
                <a:lnTo>
                  <a:pt x="2449068" y="1837944"/>
                </a:lnTo>
                <a:lnTo>
                  <a:pt x="2449068" y="0"/>
                </a:lnTo>
                <a:lnTo>
                  <a:pt x="0" y="0"/>
                </a:lnTo>
                <a:lnTo>
                  <a:pt x="0" y="183794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39128" y="1048511"/>
            <a:ext cx="2293620" cy="15316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34556" y="1043939"/>
            <a:ext cx="2303145" cy="1541145"/>
          </a:xfrm>
          <a:custGeom>
            <a:avLst/>
            <a:gdLst/>
            <a:ahLst/>
            <a:cxnLst/>
            <a:rect l="l" t="t" r="r" b="b"/>
            <a:pathLst>
              <a:path w="2303145" h="1541145">
                <a:moveTo>
                  <a:pt x="0" y="1540764"/>
                </a:moveTo>
                <a:lnTo>
                  <a:pt x="2302763" y="1540764"/>
                </a:lnTo>
                <a:lnTo>
                  <a:pt x="2302763" y="0"/>
                </a:lnTo>
                <a:lnTo>
                  <a:pt x="0" y="0"/>
                </a:lnTo>
                <a:lnTo>
                  <a:pt x="0" y="154076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56192" y="3017520"/>
            <a:ext cx="2743200" cy="1828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51619" y="3012948"/>
            <a:ext cx="2752725" cy="1838325"/>
          </a:xfrm>
          <a:custGeom>
            <a:avLst/>
            <a:gdLst/>
            <a:ahLst/>
            <a:cxnLst/>
            <a:rect l="l" t="t" r="r" b="b"/>
            <a:pathLst>
              <a:path w="2752725" h="1838325">
                <a:moveTo>
                  <a:pt x="0" y="1837944"/>
                </a:moveTo>
                <a:lnTo>
                  <a:pt x="2752344" y="1837944"/>
                </a:lnTo>
                <a:lnTo>
                  <a:pt x="2752344" y="0"/>
                </a:lnTo>
                <a:lnTo>
                  <a:pt x="0" y="0"/>
                </a:lnTo>
                <a:lnTo>
                  <a:pt x="0" y="183794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92111" y="4267200"/>
            <a:ext cx="3048000" cy="16718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87540" y="4262628"/>
            <a:ext cx="3057525" cy="1681480"/>
          </a:xfrm>
          <a:custGeom>
            <a:avLst/>
            <a:gdLst/>
            <a:ahLst/>
            <a:cxnLst/>
            <a:rect l="l" t="t" r="r" b="b"/>
            <a:pathLst>
              <a:path w="3057525" h="1681479">
                <a:moveTo>
                  <a:pt x="0" y="1680972"/>
                </a:moveTo>
                <a:lnTo>
                  <a:pt x="3057144" y="1680972"/>
                </a:lnTo>
                <a:lnTo>
                  <a:pt x="3057144" y="0"/>
                </a:lnTo>
                <a:lnTo>
                  <a:pt x="0" y="0"/>
                </a:lnTo>
                <a:lnTo>
                  <a:pt x="0" y="168097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96911" y="2144267"/>
            <a:ext cx="2743200" cy="1828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92340" y="2139695"/>
            <a:ext cx="2752725" cy="1838325"/>
          </a:xfrm>
          <a:custGeom>
            <a:avLst/>
            <a:gdLst/>
            <a:ahLst/>
            <a:cxnLst/>
            <a:rect l="l" t="t" r="r" b="b"/>
            <a:pathLst>
              <a:path w="2752725" h="1838325">
                <a:moveTo>
                  <a:pt x="0" y="1837943"/>
                </a:moveTo>
                <a:lnTo>
                  <a:pt x="2752344" y="1837943"/>
                </a:lnTo>
                <a:lnTo>
                  <a:pt x="2752344" y="0"/>
                </a:lnTo>
                <a:lnTo>
                  <a:pt x="0" y="0"/>
                </a:lnTo>
                <a:lnTo>
                  <a:pt x="0" y="183794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83695" y="2484120"/>
            <a:ext cx="634365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+10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283695" y="6303264"/>
            <a:ext cx="63436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187960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83111" y="4404359"/>
            <a:ext cx="63246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187325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8642" y="3284854"/>
            <a:ext cx="670750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Launching the UCA</a:t>
            </a:r>
            <a:r>
              <a:rPr kumimoji="0" sz="3600" b="0" i="0" u="none" strike="noStrike" kern="1200" cap="none" spc="-120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Commitment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0895" y="3840353"/>
            <a:ext cx="5722620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********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065" marR="5080" lvl="0" indent="0" algn="ctr" defTabSz="914400" rtl="0" eaLnBrk="1" fontAlgn="auto" latinLnBrk="0" hangingPunct="1">
              <a:lnSpc>
                <a:spcPts val="288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National Leadership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Crucial  </a:t>
            </a:r>
            <a:r>
              <a:rPr kumimoji="0" sz="2400" b="0" i="1" u="none" strike="noStrike" kern="1200" cap="none" spc="-10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Higher</a:t>
            </a:r>
            <a:r>
              <a:rPr kumimoji="0" sz="2400" b="0" i="1" u="none" strike="noStrike" kern="1200" cap="none" spc="20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1436" y="2513076"/>
            <a:ext cx="3020567" cy="2764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i="1" spc="-5" dirty="0"/>
              <a:t>At the </a:t>
            </a:r>
            <a:r>
              <a:rPr i="1" dirty="0"/>
              <a:t>same </a:t>
            </a:r>
            <a:r>
              <a:rPr i="1" spc="-5" dirty="0"/>
              <a:t>time </a:t>
            </a:r>
            <a:r>
              <a:rPr i="1" dirty="0"/>
              <a:t>that </a:t>
            </a:r>
            <a:r>
              <a:rPr i="1" spc="-5" dirty="0"/>
              <a:t>having a postsecondary  </a:t>
            </a:r>
            <a:r>
              <a:rPr spc="-5" dirty="0"/>
              <a:t>degree greatly </a:t>
            </a:r>
            <a:r>
              <a:rPr u="heavy" spc="-5" dirty="0"/>
              <a:t>increases </a:t>
            </a:r>
            <a:r>
              <a:rPr spc="-5" dirty="0"/>
              <a:t>your earning potential  and </a:t>
            </a:r>
            <a:r>
              <a:rPr u="heavy" spc="-5" dirty="0"/>
              <a:t>decreases </a:t>
            </a:r>
            <a:r>
              <a:rPr spc="-5" dirty="0"/>
              <a:t>your likelihood of</a:t>
            </a:r>
            <a:r>
              <a:rPr spc="65" dirty="0"/>
              <a:t> </a:t>
            </a:r>
            <a:r>
              <a:rPr spc="-5" dirty="0"/>
              <a:t>unemployment</a:t>
            </a:r>
          </a:p>
          <a:p>
            <a:pPr marL="12700" marR="340995">
              <a:lnSpc>
                <a:spcPct val="100000"/>
              </a:lnSpc>
            </a:pPr>
            <a:r>
              <a:rPr i="1" spc="-5" dirty="0"/>
              <a:t>… higher education is facing a huge challenge  </a:t>
            </a:r>
            <a:r>
              <a:rPr spc="-5" dirty="0"/>
              <a:t>because </a:t>
            </a:r>
            <a:r>
              <a:rPr dirty="0"/>
              <a:t>significant cost </a:t>
            </a:r>
            <a:r>
              <a:rPr spc="-5" dirty="0"/>
              <a:t>barriers – both </a:t>
            </a:r>
            <a:r>
              <a:rPr b="1" i="1" spc="-5" dirty="0">
                <a:latin typeface="Arial"/>
                <a:cs typeface="Arial"/>
              </a:rPr>
              <a:t>real  </a:t>
            </a:r>
            <a:r>
              <a:rPr i="1" spc="-10" dirty="0"/>
              <a:t>and </a:t>
            </a:r>
            <a:r>
              <a:rPr b="1" i="1" spc="-5" dirty="0">
                <a:latin typeface="Arial"/>
                <a:cs typeface="Arial"/>
              </a:rPr>
              <a:t>perceived </a:t>
            </a:r>
            <a:r>
              <a:rPr i="1" spc="-5" dirty="0"/>
              <a:t>– are directly influencing  </a:t>
            </a:r>
            <a:r>
              <a:rPr spc="-5" dirty="0"/>
              <a:t>declining participation</a:t>
            </a:r>
            <a:r>
              <a:rPr spc="40" dirty="0"/>
              <a:t> </a:t>
            </a:r>
            <a:r>
              <a:rPr spc="-5" dirty="0"/>
              <a:t>rates.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6158" y="223773"/>
            <a:ext cx="495173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</a:rPr>
              <a:t>Central </a:t>
            </a:r>
            <a:r>
              <a:rPr sz="3600" dirty="0">
                <a:solidFill>
                  <a:srgbClr val="FFFFFF"/>
                </a:solidFill>
              </a:rPr>
              <a:t>Challenge for</a:t>
            </a:r>
            <a:r>
              <a:rPr sz="3600" spc="-29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All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54030-FE79-85FF-3051-41EAB39947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F311-D88C-1C85-961E-21CA8EBFAE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F35983-ED84-3DAF-0F6D-204FF19B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265" y="1391837"/>
            <a:ext cx="8333222" cy="1147969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AHECB Members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D86D3F-0980-7BA8-5DFB-26A8CB506E3D}"/>
              </a:ext>
            </a:extLst>
          </p:cNvPr>
          <p:cNvSpPr txBox="1">
            <a:spLocks/>
          </p:cNvSpPr>
          <p:nvPr/>
        </p:nvSpPr>
        <p:spPr>
          <a:xfrm>
            <a:off x="2284611" y="2973361"/>
            <a:ext cx="9438468" cy="2816887"/>
          </a:xfrm>
          <a:prstGeom prst="rect">
            <a:avLst/>
          </a:prstGeom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Graycen Bigger, Chair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Jerry Cash, Vice Chair</a:t>
            </a:r>
          </a:p>
          <a:p>
            <a:pPr marL="514350" indent="-514350">
              <a:buClr>
                <a:srgbClr val="FFFFFF"/>
              </a:buClr>
              <a:buFont typeface="+mj-lt"/>
              <a:buAutoNum type="arabicPeriod"/>
              <a:defRPr/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Kyle Miller, Secretary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Jim Carr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Katherine Dudley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Chad Hooten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Heather Maxey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Lucas Pointer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Carolyn Rhinehart</a:t>
            </a:r>
          </a:p>
        </p:txBody>
      </p:sp>
    </p:spTree>
    <p:extLst>
      <p:ext uri="{BB962C8B-B14F-4D97-AF65-F5344CB8AC3E}">
        <p14:creationId xmlns:p14="http://schemas.microsoft.com/office/powerpoint/2010/main" val="355756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4644" y="1594103"/>
            <a:ext cx="7982711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6158" y="233171"/>
            <a:ext cx="495173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</a:rPr>
              <a:t>Central </a:t>
            </a:r>
            <a:r>
              <a:rPr sz="3600" dirty="0">
                <a:solidFill>
                  <a:srgbClr val="FFFFFF"/>
                </a:solidFill>
              </a:rPr>
              <a:t>Challenge for</a:t>
            </a:r>
            <a:r>
              <a:rPr sz="3600" spc="-29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All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829" y="1801748"/>
            <a:ext cx="10297160" cy="385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636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Though the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average total loan debt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UCA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graduates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relatively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$22,310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(well below 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national norms),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families  must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 pause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thinking about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taking on any level of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average annual unmet need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the amount owed after all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federal and state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institutional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scholarships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 for 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majority of students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just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$4,000 per year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Students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turn 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loans to cover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balance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and, in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worst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cases,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 putting those balances on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credit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cards.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4694" y="254761"/>
            <a:ext cx="3996054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</a:rPr>
              <a:t>The </a:t>
            </a:r>
            <a:r>
              <a:rPr sz="3200" spc="-5" dirty="0">
                <a:solidFill>
                  <a:srgbClr val="FFFFFF"/>
                </a:solidFill>
              </a:rPr>
              <a:t>Financial</a:t>
            </a:r>
            <a:r>
              <a:rPr sz="3200" spc="-6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Barriers</a:t>
            </a: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1219327"/>
            <a:ext cx="10876915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019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discouragement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comes when a family cannot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bridge the  gap of unmet need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their first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 of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college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made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insurmountable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considering the accumulated gap in four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 and families walk away assuming that 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college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degree is 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longer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attainable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 matters worse,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often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leaving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some debt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incurred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no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degree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hand to show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28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49085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 has set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shifting the narrative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priority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taken on  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grand challenge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fundamentally changing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we position  aid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national leadership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this</a:t>
            </a:r>
            <a:r>
              <a:rPr kumimoji="0" sz="28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space.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4694" y="273303"/>
            <a:ext cx="399796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</a:rPr>
              <a:t>The </a:t>
            </a:r>
            <a:r>
              <a:rPr sz="3200" spc="-5" dirty="0">
                <a:solidFill>
                  <a:srgbClr val="FFFFFF"/>
                </a:solidFill>
              </a:rPr>
              <a:t>Financial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Barriers</a:t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9107" y="5248655"/>
            <a:ext cx="1612392" cy="1475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6876" y="1008888"/>
            <a:ext cx="7339583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22422" y="254761"/>
            <a:ext cx="530288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</a:rPr>
              <a:t>Our </a:t>
            </a:r>
            <a:r>
              <a:rPr sz="3200" spc="-5" dirty="0">
                <a:solidFill>
                  <a:srgbClr val="FFFFFF"/>
                </a:solidFill>
              </a:rPr>
              <a:t>Groundbreaking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Solution</a:t>
            </a:r>
            <a:endParaRPr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9107" y="5248655"/>
            <a:ext cx="1612392" cy="1475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1104900"/>
            <a:ext cx="9144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596895"/>
            <a:ext cx="91440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4090415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5583935"/>
            <a:ext cx="9144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1844" y="1144523"/>
            <a:ext cx="9808845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Institutional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Commitment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assist students through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efficient use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resources,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leaders and</a:t>
            </a:r>
            <a:r>
              <a:rPr kumimoji="0" sz="1800" b="0" i="0" u="none" strike="noStrike" kern="1200" cap="none" spc="18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stakeholders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fully backing this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program’s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transformative</a:t>
            </a:r>
            <a:r>
              <a:rPr kumimoji="0" sz="1800" b="0" i="0" u="none" strike="noStrike" kern="1200" cap="none" spc="7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potential.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1844" y="2637790"/>
            <a:ext cx="9599295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Federal &amp; State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submit a completed Federal Application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Aid and Arkansas</a:t>
            </a: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Academic  Challenge Scholarship application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all possible aid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sz="1800" b="0" i="0" u="none" strike="noStrike" kern="1200" cap="none" spc="14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1844" y="4130929"/>
            <a:ext cx="9489440" cy="246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 from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Alumni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1" i="0" u="none" strike="noStrike" kern="1200" cap="none" spc="-9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Donors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Generous contributions and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endowments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alumni and donors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UCA’s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mission  greatly help fund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 Commitment and ensure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reach and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continuity.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Partnerships &amp;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57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Collaboration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97409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work with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 organizations, businesses, and government bodies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boost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program’s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impact. These collaborations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offer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resources and  opportunities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students’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5B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success.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63214" y="242315"/>
            <a:ext cx="482028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>
                <a:solidFill>
                  <a:srgbClr val="FFFFFF"/>
                </a:solidFill>
              </a:rPr>
              <a:t>Efficient </a:t>
            </a:r>
            <a:r>
              <a:rPr sz="3600" dirty="0">
                <a:solidFill>
                  <a:srgbClr val="FFFFFF"/>
                </a:solidFill>
              </a:rPr>
              <a:t>Use of</a:t>
            </a:r>
            <a:r>
              <a:rPr sz="3600" spc="-7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Support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9107" y="5248655"/>
            <a:ext cx="1612392" cy="1475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906" y="254761"/>
            <a:ext cx="10248900" cy="6148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25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Financial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Aid</a:t>
            </a:r>
            <a:r>
              <a:rPr kumimoji="0" sz="3200" b="0" i="0" u="none" strike="noStrike" kern="1200" cap="none" spc="-2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Components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8909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Tuition and fee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costs will be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fully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covered for</a:t>
            </a:r>
            <a:r>
              <a:rPr kumimoji="0" sz="3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eligible  students through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scholarship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work-study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opportunities.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265" marR="389255" lvl="0" indent="-456565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Pct val="56250"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Last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Dollar Scholarships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Cover the cost of</a:t>
            </a:r>
            <a:r>
              <a:rPr kumimoji="0" sz="32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tuition  and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considering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institutional,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state,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federal financial</a:t>
            </a:r>
            <a:r>
              <a:rPr kumimoji="0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aid.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265" marR="5080" lvl="0" indent="-456565" algn="l" defTabSz="914400" rtl="0" eaLnBrk="1" fontAlgn="auto" latinLnBrk="0" hangingPunct="1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Tx/>
              <a:buSzPct val="56250"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Work-Study Opportunities -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Participants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32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greater  unmet needs may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accept an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on-campus job  opportunity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cover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remaining tuition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fee  expenses.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9107" y="5248655"/>
            <a:ext cx="1612392" cy="1475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" y="1690116"/>
            <a:ext cx="10997184" cy="3200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5159" y="280923"/>
            <a:ext cx="472122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</a:rPr>
              <a:t>Impact on Fall </a:t>
            </a:r>
            <a:r>
              <a:rPr sz="3200" spc="-5" dirty="0">
                <a:solidFill>
                  <a:srgbClr val="FFFFFF"/>
                </a:solidFill>
              </a:rPr>
              <a:t>2024</a:t>
            </a:r>
            <a:r>
              <a:rPr sz="3200" spc="-12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Class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0389107" y="5248655"/>
            <a:ext cx="1612392" cy="1475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02892" y="1642871"/>
          <a:ext cx="8491220" cy="434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4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224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As of </a:t>
                      </a:r>
                      <a:r>
                        <a:rPr sz="2300" b="1" spc="15" dirty="0">
                          <a:latin typeface="Calibri"/>
                          <a:cs typeface="Calibri"/>
                        </a:rPr>
                        <a:t>July </a:t>
                      </a:r>
                      <a:r>
                        <a:rPr sz="2300" b="1" spc="-60" dirty="0">
                          <a:latin typeface="Calibri"/>
                          <a:cs typeface="Calibri"/>
                        </a:rPr>
                        <a:t>24,</a:t>
                      </a:r>
                      <a:r>
                        <a:rPr sz="2300" b="1" spc="-2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65" dirty="0">
                          <a:latin typeface="Calibri"/>
                          <a:cs typeface="Calibri"/>
                        </a:rPr>
                        <a:t>2024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dirty="0">
                          <a:solidFill>
                            <a:srgbClr val="6FAC46"/>
                          </a:solidFill>
                          <a:latin typeface="Calibri"/>
                          <a:cs typeface="Calibri"/>
                        </a:rPr>
                        <a:t>Fall</a:t>
                      </a:r>
                      <a:r>
                        <a:rPr sz="2300" b="1" spc="-95" dirty="0">
                          <a:solidFill>
                            <a:srgbClr val="6FAC4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65" dirty="0">
                          <a:solidFill>
                            <a:srgbClr val="6FAC46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Fall</a:t>
                      </a:r>
                      <a:r>
                        <a:rPr sz="23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65" dirty="0">
                          <a:latin typeface="Calibri"/>
                          <a:cs typeface="Calibri"/>
                        </a:rPr>
                        <a:t>2023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72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2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spc="25" dirty="0">
                          <a:latin typeface="Calibri"/>
                          <a:cs typeface="Calibri"/>
                        </a:rPr>
                        <a:t>Applications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90" dirty="0">
                          <a:latin typeface="Calibri"/>
                          <a:cs typeface="Calibri"/>
                        </a:rPr>
                        <a:t>8833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90" dirty="0">
                          <a:latin typeface="Calibri"/>
                          <a:cs typeface="Calibri"/>
                        </a:rPr>
                        <a:t>8271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90" dirty="0">
                          <a:latin typeface="Calibri"/>
                          <a:cs typeface="Calibri"/>
                        </a:rPr>
                        <a:t>7%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24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35" dirty="0">
                          <a:latin typeface="Calibri"/>
                          <a:cs typeface="Calibri"/>
                        </a:rPr>
                        <a:t>Completed</a:t>
                      </a:r>
                      <a:r>
                        <a:rPr sz="23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spc="25" dirty="0">
                          <a:latin typeface="Calibri"/>
                          <a:cs typeface="Calibri"/>
                        </a:rPr>
                        <a:t>Applications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90" dirty="0">
                          <a:latin typeface="Calibri"/>
                          <a:cs typeface="Calibri"/>
                        </a:rPr>
                        <a:t>7003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90" dirty="0">
                          <a:latin typeface="Calibri"/>
                          <a:cs typeface="Calibri"/>
                        </a:rPr>
                        <a:t>6576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90" dirty="0">
                          <a:latin typeface="Calibri"/>
                          <a:cs typeface="Calibri"/>
                        </a:rPr>
                        <a:t>6%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224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35" dirty="0">
                          <a:latin typeface="Calibri"/>
                          <a:cs typeface="Calibri"/>
                        </a:rPr>
                        <a:t>Admitted</a:t>
                      </a:r>
                      <a:r>
                        <a:rPr sz="23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spc="25" dirty="0">
                          <a:latin typeface="Calibri"/>
                          <a:cs typeface="Calibri"/>
                        </a:rPr>
                        <a:t>Students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90" dirty="0">
                          <a:latin typeface="Calibri"/>
                          <a:cs typeface="Calibri"/>
                        </a:rPr>
                        <a:t>6268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90" dirty="0">
                          <a:latin typeface="Calibri"/>
                          <a:cs typeface="Calibri"/>
                        </a:rPr>
                        <a:t>5961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90" dirty="0">
                          <a:latin typeface="Calibri"/>
                          <a:cs typeface="Calibri"/>
                        </a:rPr>
                        <a:t>5%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37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45" dirty="0">
                          <a:latin typeface="Calibri"/>
                          <a:cs typeface="Calibri"/>
                        </a:rPr>
                        <a:t>Denied</a:t>
                      </a:r>
                      <a:r>
                        <a:rPr sz="23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spc="25" dirty="0">
                          <a:latin typeface="Calibri"/>
                          <a:cs typeface="Calibri"/>
                        </a:rPr>
                        <a:t>Students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2021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90" dirty="0">
                          <a:latin typeface="Calibri"/>
                          <a:cs typeface="Calibri"/>
                        </a:rPr>
                        <a:t>735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2021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90" dirty="0">
                          <a:latin typeface="Calibri"/>
                          <a:cs typeface="Calibri"/>
                        </a:rPr>
                        <a:t>615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2021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90" dirty="0">
                          <a:latin typeface="Calibri"/>
                          <a:cs typeface="Calibri"/>
                        </a:rPr>
                        <a:t>20%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2021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98">
                <a:tc>
                  <a:txBody>
                    <a:bodyPr/>
                    <a:lstStyle/>
                    <a:p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20215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20215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20215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20215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224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5" dirty="0">
                          <a:latin typeface="Calibri"/>
                          <a:cs typeface="Calibri"/>
                        </a:rPr>
                        <a:t>SOAR</a:t>
                      </a:r>
                      <a:r>
                        <a:rPr sz="2300" b="1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5" dirty="0">
                          <a:latin typeface="Calibri"/>
                          <a:cs typeface="Calibri"/>
                        </a:rPr>
                        <a:t>Registrations*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90" dirty="0">
                          <a:solidFill>
                            <a:srgbClr val="6FAC46"/>
                          </a:solidFill>
                          <a:latin typeface="Calibri"/>
                          <a:cs typeface="Calibri"/>
                        </a:rPr>
                        <a:t>2318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90" dirty="0">
                          <a:latin typeface="Calibri"/>
                          <a:cs typeface="Calibri"/>
                        </a:rPr>
                        <a:t>1907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90" dirty="0">
                          <a:solidFill>
                            <a:srgbClr val="6FAC46"/>
                          </a:solidFill>
                          <a:latin typeface="Calibri"/>
                          <a:cs typeface="Calibri"/>
                        </a:rPr>
                        <a:t>22%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898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5" dirty="0">
                          <a:latin typeface="Calibri"/>
                          <a:cs typeface="Calibri"/>
                        </a:rPr>
                        <a:t>Freshman </a:t>
                      </a:r>
                      <a:r>
                        <a:rPr sz="2300" b="1" dirty="0">
                          <a:latin typeface="Calibri"/>
                          <a:cs typeface="Calibri"/>
                        </a:rPr>
                        <a:t>Already</a:t>
                      </a:r>
                      <a:r>
                        <a:rPr sz="2300" b="1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latin typeface="Calibri"/>
                          <a:cs typeface="Calibri"/>
                        </a:rPr>
                        <a:t>Enrolled**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2021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90" dirty="0">
                          <a:solidFill>
                            <a:srgbClr val="6FAC46"/>
                          </a:solidFill>
                          <a:latin typeface="Calibri"/>
                          <a:cs typeface="Calibri"/>
                        </a:rPr>
                        <a:t>1931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2021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90" dirty="0">
                          <a:latin typeface="Calibri"/>
                          <a:cs typeface="Calibri"/>
                        </a:rPr>
                        <a:t>1696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2021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90" dirty="0">
                          <a:solidFill>
                            <a:srgbClr val="6FAC46"/>
                          </a:solidFill>
                          <a:latin typeface="Calibri"/>
                          <a:cs typeface="Calibri"/>
                        </a:rPr>
                        <a:t>14%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2021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898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Housing</a:t>
                      </a:r>
                      <a:r>
                        <a:rPr sz="2300" b="1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5" dirty="0">
                          <a:latin typeface="Calibri"/>
                          <a:cs typeface="Calibri"/>
                        </a:rPr>
                        <a:t>Deposits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20215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90" dirty="0">
                          <a:solidFill>
                            <a:srgbClr val="6FAC46"/>
                          </a:solidFill>
                          <a:latin typeface="Calibri"/>
                          <a:cs typeface="Calibri"/>
                        </a:rPr>
                        <a:t>1831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20215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spc="-90" dirty="0">
                          <a:latin typeface="Calibri"/>
                          <a:cs typeface="Calibri"/>
                        </a:rPr>
                        <a:t>1486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20215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spc="-90" dirty="0">
                          <a:solidFill>
                            <a:srgbClr val="6FAC46"/>
                          </a:solidFill>
                          <a:latin typeface="Calibri"/>
                          <a:cs typeface="Calibri"/>
                        </a:rPr>
                        <a:t>23%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20215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224">
                <a:tc gridSpan="4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i="1" spc="-15" dirty="0">
                          <a:latin typeface="Calibri"/>
                          <a:cs typeface="Calibri"/>
                        </a:rPr>
                        <a:t>*The</a:t>
                      </a:r>
                      <a:r>
                        <a:rPr sz="2300" i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20" dirty="0">
                          <a:latin typeface="Calibri"/>
                          <a:cs typeface="Calibri"/>
                        </a:rPr>
                        <a:t>peak</a:t>
                      </a:r>
                      <a:r>
                        <a:rPr sz="23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2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3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35" dirty="0">
                          <a:latin typeface="Calibri"/>
                          <a:cs typeface="Calibri"/>
                        </a:rPr>
                        <a:t>SOAR</a:t>
                      </a:r>
                      <a:r>
                        <a:rPr sz="2300" i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dirty="0">
                          <a:latin typeface="Calibri"/>
                          <a:cs typeface="Calibri"/>
                        </a:rPr>
                        <a:t>registrations</a:t>
                      </a:r>
                      <a:r>
                        <a:rPr sz="23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35" dirty="0">
                          <a:latin typeface="Calibri"/>
                          <a:cs typeface="Calibri"/>
                        </a:rPr>
                        <a:t>was</a:t>
                      </a:r>
                      <a:r>
                        <a:rPr sz="23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-45" dirty="0">
                          <a:latin typeface="Calibri"/>
                          <a:cs typeface="Calibri"/>
                        </a:rPr>
                        <a:t>1,907</a:t>
                      </a:r>
                      <a:r>
                        <a:rPr sz="2300" i="1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3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23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5" dirty="0">
                          <a:latin typeface="Calibri"/>
                          <a:cs typeface="Calibri"/>
                        </a:rPr>
                        <a:t>July</a:t>
                      </a:r>
                      <a:r>
                        <a:rPr sz="23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-60" dirty="0">
                          <a:latin typeface="Calibri"/>
                          <a:cs typeface="Calibri"/>
                        </a:rPr>
                        <a:t>31,</a:t>
                      </a:r>
                      <a:r>
                        <a:rPr sz="23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-65" dirty="0">
                          <a:latin typeface="Calibri"/>
                          <a:cs typeface="Calibri"/>
                        </a:rPr>
                        <a:t>2023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1956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906">
                <a:tc gridSpan="4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i="1" spc="-25" dirty="0">
                          <a:latin typeface="Calibri"/>
                          <a:cs typeface="Calibri"/>
                        </a:rPr>
                        <a:t>**The</a:t>
                      </a:r>
                      <a:r>
                        <a:rPr sz="2300" i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20" dirty="0">
                          <a:latin typeface="Calibri"/>
                          <a:cs typeface="Calibri"/>
                        </a:rPr>
                        <a:t>peak</a:t>
                      </a:r>
                      <a:r>
                        <a:rPr sz="23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2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3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25" dirty="0">
                          <a:latin typeface="Calibri"/>
                          <a:cs typeface="Calibri"/>
                        </a:rPr>
                        <a:t>freshman</a:t>
                      </a:r>
                      <a:r>
                        <a:rPr sz="23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dirty="0">
                          <a:latin typeface="Calibri"/>
                          <a:cs typeface="Calibri"/>
                        </a:rPr>
                        <a:t>registrations</a:t>
                      </a:r>
                      <a:r>
                        <a:rPr sz="23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35" dirty="0">
                          <a:latin typeface="Calibri"/>
                          <a:cs typeface="Calibri"/>
                        </a:rPr>
                        <a:t>was</a:t>
                      </a:r>
                      <a:r>
                        <a:rPr sz="23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-45" dirty="0">
                          <a:latin typeface="Calibri"/>
                          <a:cs typeface="Calibri"/>
                        </a:rPr>
                        <a:t>1,773</a:t>
                      </a:r>
                      <a:r>
                        <a:rPr sz="2300" i="1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3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23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40" dirty="0">
                          <a:latin typeface="Calibri"/>
                          <a:cs typeface="Calibri"/>
                        </a:rPr>
                        <a:t>Aug</a:t>
                      </a:r>
                      <a:r>
                        <a:rPr sz="23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-60" dirty="0">
                          <a:latin typeface="Calibri"/>
                          <a:cs typeface="Calibri"/>
                        </a:rPr>
                        <a:t>17,</a:t>
                      </a:r>
                      <a:r>
                        <a:rPr sz="23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i="1" spc="-65" dirty="0">
                          <a:latin typeface="Calibri"/>
                          <a:cs typeface="Calibri"/>
                        </a:rPr>
                        <a:t>2023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586">
                      <a:solidFill>
                        <a:srgbClr val="000000"/>
                      </a:solidFill>
                      <a:prstDash val="solid"/>
                    </a:lnL>
                    <a:lnR w="19586">
                      <a:solidFill>
                        <a:srgbClr val="000000"/>
                      </a:solidFill>
                      <a:prstDash val="solid"/>
                    </a:lnR>
                    <a:lnT w="19563">
                      <a:solidFill>
                        <a:srgbClr val="000000"/>
                      </a:solidFill>
                      <a:prstDash val="solid"/>
                    </a:lnT>
                    <a:lnB w="2021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248" y="1184147"/>
            <a:ext cx="8223504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1004" y="205994"/>
            <a:ext cx="716851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</a:rPr>
              <a:t>Excitement for the Freshman</a:t>
            </a:r>
            <a:r>
              <a:rPr sz="3600" spc="-8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Class</a:t>
            </a:r>
            <a:endParaRPr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21321205">
            <a:off x="-115859" y="-804146"/>
            <a:ext cx="12271329" cy="1399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 rot="21253509">
            <a:off x="530799" y="2353741"/>
            <a:ext cx="2648712" cy="2490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" y="6778752"/>
            <a:ext cx="12158472" cy="79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6199" y="2518347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2007800"/>
                </a:moveTo>
                <a:lnTo>
                  <a:pt x="0" y="0"/>
                </a:lnTo>
              </a:path>
            </a:pathLst>
          </a:custGeom>
          <a:ln w="26103">
            <a:solidFill>
              <a:srgbClr val="9CA3A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5800" y="2667001"/>
            <a:ext cx="7590155" cy="1645384"/>
          </a:xfrm>
          <a:custGeom>
            <a:avLst/>
            <a:gdLst/>
            <a:ahLst/>
            <a:cxnLst/>
            <a:rect l="l" t="t" r="r" b="b"/>
            <a:pathLst>
              <a:path w="6447155" h="909954">
                <a:moveTo>
                  <a:pt x="0" y="0"/>
                </a:moveTo>
                <a:lnTo>
                  <a:pt x="6447133" y="0"/>
                </a:lnTo>
                <a:lnTo>
                  <a:pt x="6447133" y="909618"/>
                </a:lnTo>
                <a:lnTo>
                  <a:pt x="0" y="909618"/>
                </a:lnTo>
                <a:lnTo>
                  <a:pt x="0" y="0"/>
                </a:lnTo>
                <a:close/>
              </a:path>
            </a:pathLst>
          </a:custGeom>
          <a:solidFill>
            <a:srgbClr val="8E97A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6800" y="3194892"/>
            <a:ext cx="792479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1" i="1" u="none" strike="noStrike" kern="1200" cap="none" spc="0" normalizeH="0" baseline="0" noProof="0" dirty="0">
                <a:ln>
                  <a:noFill/>
                </a:ln>
                <a:solidFill>
                  <a:srgbClr val="F7F9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UCA. </a:t>
            </a:r>
            <a:r>
              <a:rPr kumimoji="0" sz="4400" b="1" i="0" u="none" strike="noStrike" kern="1200" cap="none" spc="0" normalizeH="0" baseline="0" noProof="0" dirty="0">
                <a:ln>
                  <a:noFill/>
                </a:ln>
                <a:solidFill>
                  <a:srgbClr val="F7F9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EDU/COMM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F9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sz="4400" b="1" i="0" u="none" strike="noStrike" kern="1200" cap="none" spc="0" normalizeH="0" baseline="0" noProof="0" dirty="0">
                <a:ln>
                  <a:noFill/>
                </a:ln>
                <a:solidFill>
                  <a:srgbClr val="F7F9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TMENT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9A4F6F7-162C-E87A-9688-F24894AF318A}"/>
              </a:ext>
            </a:extLst>
          </p:cNvPr>
          <p:cNvSpPr/>
          <p:nvPr/>
        </p:nvSpPr>
        <p:spPr>
          <a:xfrm rot="10433458">
            <a:off x="44210" y="6181886"/>
            <a:ext cx="12255965" cy="1484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44A198-B1FA-DF8E-83F9-03C8E698C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47B094-B08F-1043-1B59-559DBCA23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00" b="1" i="0" u="none" strike="noStrike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Dr. </a:t>
            </a:r>
            <a:r>
              <a:rPr lang="en-US" sz="2300" b="1">
                <a:solidFill>
                  <a:schemeClr val="tx1">
                    <a:lumMod val="85000"/>
                    <a:lumOff val="15000"/>
                  </a:schemeClr>
                </a:solidFill>
              </a:rPr>
              <a:t>Houston Davis</a:t>
            </a:r>
            <a:r>
              <a:rPr kumimoji="0" lang="en-US" sz="2300" b="1" i="0" u="none" strike="noStrike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, President</a:t>
            </a:r>
          </a:p>
          <a:p>
            <a:pPr marL="0" marR="0" lvl="0" indent="0" algn="ctr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23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Central Arkansas</a:t>
            </a:r>
            <a:endParaRPr kumimoji="0" lang="en-US" sz="2300" i="0" u="none" strike="noStrike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756-183B-75BC-6CB8-C308217EE3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1F954A-3D45-F3BC-98CD-0ED8174D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308" y="2762569"/>
            <a:ext cx="9832663" cy="1147969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FINANCE COMMITTEE</a:t>
            </a:r>
          </a:p>
        </p:txBody>
      </p:sp>
    </p:spTree>
    <p:extLst>
      <p:ext uri="{BB962C8B-B14F-4D97-AF65-F5344CB8AC3E}">
        <p14:creationId xmlns:p14="http://schemas.microsoft.com/office/powerpoint/2010/main" val="3830124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2042237"/>
            <a:ext cx="5262941" cy="1147968"/>
          </a:xfrm>
        </p:spPr>
        <p:txBody>
          <a:bodyPr>
            <a:normAutofit/>
          </a:bodyPr>
          <a:lstStyle/>
          <a:p>
            <a:pPr algn="r"/>
            <a:r>
              <a:rPr lang="en-US" sz="2800" b="0"/>
              <a:t>Nick Fuller</a:t>
            </a:r>
            <a:br>
              <a:rPr lang="en-US" sz="2800" b="0"/>
            </a:br>
            <a:r>
              <a:rPr lang="en-US" sz="2800" b="0"/>
              <a:t>Assistant Commissioner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6342" y="3667796"/>
            <a:ext cx="8293258" cy="2339304"/>
          </a:xfrm>
        </p:spPr>
        <p:txBody>
          <a:bodyPr/>
          <a:lstStyle/>
          <a:p>
            <a:pPr algn="ctr"/>
            <a:r>
              <a:rPr lang="en-US" sz="4000" b="1"/>
              <a:t>AGENDA ITEM NO. 1:</a:t>
            </a:r>
            <a:br>
              <a:rPr lang="en-US" sz="4000" b="1"/>
            </a:br>
            <a:r>
              <a:rPr lang="en-US" sz="4000" b="1"/>
              <a:t>CERTIFICATION OF BUDGETED INTERCOLLEGIATE ATHLETIC REVENUES AND EXPENDITURES FOR 2024-2025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Athletic Fees Per SSCH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ADA17-2366-FC32-C0A0-32882E19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362" y="1120831"/>
            <a:ext cx="8341275" cy="46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25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Intercollegiate Athletic Budget Report for 2024-25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967D1-B26E-CD4D-589E-8BC38023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52" y="1431514"/>
            <a:ext cx="8170895" cy="4652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0AD65F-91F0-7ED2-5CA3-EB6200293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552" y="6067437"/>
            <a:ext cx="8170895" cy="4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6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Intercollegiate Athletic Budget Report for 2024-25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D128E-3DF9-3412-FC3B-A7EB8990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49" y="1465231"/>
            <a:ext cx="6423301" cy="4478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B6F394-6D8B-B4DD-9D39-B162AD18F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348" y="5943599"/>
            <a:ext cx="6423301" cy="4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37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Intercollegiate Athletic Budget Report for 2024-25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26DEC-C5B3-DCF3-E648-BADB7C86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064" y="1325563"/>
            <a:ext cx="6971871" cy="54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7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Intercollegiate Athletic Budget Report for 2024-25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28FF3-01DA-8C65-9B78-479F66B7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578" y="1325563"/>
            <a:ext cx="5662844" cy="54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1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Intercollegiate Athletic Budget Report for 2024-25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923F03-6671-4C21-04C3-83C83612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2" y="1587876"/>
            <a:ext cx="4565904" cy="5065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8843DB-0DDE-AE66-8A62-6A291186E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0221"/>
            <a:ext cx="5622069" cy="51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11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2042237"/>
            <a:ext cx="5262941" cy="1147968"/>
          </a:xfrm>
        </p:spPr>
        <p:txBody>
          <a:bodyPr>
            <a:normAutofit/>
          </a:bodyPr>
          <a:lstStyle/>
          <a:p>
            <a:pPr algn="r"/>
            <a:r>
              <a:rPr lang="en-US" sz="2800" b="0"/>
              <a:t>Nick Fuller</a:t>
            </a:r>
            <a:br>
              <a:rPr lang="en-US" sz="2800" b="0"/>
            </a:br>
            <a:r>
              <a:rPr lang="en-US" sz="2800" b="0"/>
              <a:t>Assistant Commissioner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6342" y="3326618"/>
            <a:ext cx="8293258" cy="2680482"/>
          </a:xfrm>
        </p:spPr>
        <p:txBody>
          <a:bodyPr>
            <a:noAutofit/>
          </a:bodyPr>
          <a:lstStyle/>
          <a:p>
            <a:pPr algn="ctr"/>
            <a:r>
              <a:rPr lang="en-US" sz="4000" b="1"/>
              <a:t>AGENDA ITEM NO. 2:</a:t>
            </a:r>
            <a:br>
              <a:rPr lang="en-US" sz="4000" b="1"/>
            </a:br>
            <a:r>
              <a:rPr lang="en-US" sz="4000" b="1"/>
              <a:t>PRODUCTIVITY-BASED FUNDING DISTRIBUTION 2025-26</a:t>
            </a:r>
          </a:p>
        </p:txBody>
      </p:sp>
    </p:spTree>
    <p:extLst>
      <p:ext uri="{BB962C8B-B14F-4D97-AF65-F5344CB8AC3E}">
        <p14:creationId xmlns:p14="http://schemas.microsoft.com/office/powerpoint/2010/main" val="3271835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Productivity Funding Distribution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C3EFA1-5655-3A01-4FDB-A605D79B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5600"/>
            <a:ext cx="10515600" cy="4451197"/>
          </a:xfrm>
        </p:spPr>
        <p:txBody>
          <a:bodyPr>
            <a:normAutofit/>
          </a:bodyPr>
          <a:lstStyle/>
          <a:p>
            <a:r>
              <a:rPr lang="en-US" sz="3200"/>
              <a:t>8</a:t>
            </a:r>
            <a:r>
              <a:rPr lang="en-US" sz="3200" baseline="30000"/>
              <a:t>th</a:t>
            </a:r>
            <a:r>
              <a:rPr lang="en-US" sz="3200"/>
              <a:t> Year of Productivity Funding Model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/>
              <a:t>Baseline Metrics used data from AY2020-2022 with Comparative Metrics based on AY2021-23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/>
              <a:t>Overall Productivity Increase of 0.12% resulting in a recommendation of $582,686,395 to be distributed to Institutions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/>
              <a:t>This leaves a balance of $5,885,292 to be utilized for Statewide Purposes as outlined in the Productivity Funding Distribution Policy</a:t>
            </a:r>
          </a:p>
        </p:txBody>
      </p:sp>
    </p:spTree>
    <p:extLst>
      <p:ext uri="{BB962C8B-B14F-4D97-AF65-F5344CB8AC3E}">
        <p14:creationId xmlns:p14="http://schemas.microsoft.com/office/powerpoint/2010/main" val="336899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 algn="ctr">
              <a:lnSpc>
                <a:spcPct val="100000"/>
              </a:lnSpc>
            </a:pPr>
            <a:r>
              <a:rPr dirty="0"/>
              <a:t>UCA Update to ADHE</a:t>
            </a:r>
            <a:r>
              <a:rPr spc="-70" dirty="0"/>
              <a:t> </a:t>
            </a:r>
            <a:r>
              <a:rPr dirty="0"/>
              <a:t>and</a:t>
            </a:r>
          </a:p>
          <a:p>
            <a:pPr marL="38100" algn="ctr">
              <a:lnSpc>
                <a:spcPct val="100000"/>
              </a:lnSpc>
            </a:pPr>
            <a:r>
              <a:rPr dirty="0"/>
              <a:t>Outlook for Fall 2024 and</a:t>
            </a:r>
            <a:r>
              <a:rPr spc="-60" dirty="0"/>
              <a:t> </a:t>
            </a:r>
            <a:r>
              <a:rPr dirty="0"/>
              <a:t>Beyond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4588" y="4240021"/>
            <a:ext cx="5363210" cy="5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*****************************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President Houston Davis, July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26,</a:t>
            </a:r>
            <a:r>
              <a:rPr kumimoji="0" sz="2400" b="0" i="1" u="none" strike="noStrike" kern="1200" cap="none" spc="50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4600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Productivity Funding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E5543-000C-C90A-E4AE-A0BD4A5A9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2118507"/>
            <a:ext cx="12192000" cy="26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80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Productivity Funding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E2A93-F4B9-3396-3DFB-1433AEBFB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980" y="2038932"/>
            <a:ext cx="8424040" cy="38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53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Productivity Funding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B8304-26F3-0387-3FC1-C1D1B0F67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92" y="2069467"/>
            <a:ext cx="11388215" cy="35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18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Productivity Funding Distribution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591AA-391C-DF17-ED8F-D30268EF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68" y="1807515"/>
            <a:ext cx="9799664" cy="43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20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Productivity Funding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77C12-117F-F1C2-4608-50BA5CB6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56" y="1427778"/>
            <a:ext cx="6383888" cy="53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9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Productivity Funding Distribution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27B5A6-0A24-CA21-9B86-C6A6ABD4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457616"/>
            <a:ext cx="96297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42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Productivity Funding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DDFD5-A54E-F72F-4058-CD7B2EAD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1401632"/>
            <a:ext cx="67437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25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2042237"/>
            <a:ext cx="5262941" cy="1147968"/>
          </a:xfrm>
        </p:spPr>
        <p:txBody>
          <a:bodyPr>
            <a:normAutofit/>
          </a:bodyPr>
          <a:lstStyle/>
          <a:p>
            <a:pPr algn="r"/>
            <a:r>
              <a:rPr lang="en-US" sz="2800" b="0"/>
              <a:t>Nick Fuller</a:t>
            </a:r>
            <a:br>
              <a:rPr lang="en-US" sz="2800" b="0"/>
            </a:br>
            <a:r>
              <a:rPr lang="en-US" sz="2800" b="0"/>
              <a:t>Assistant Commissioner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6342" y="3667796"/>
            <a:ext cx="8293258" cy="2339304"/>
          </a:xfrm>
        </p:spPr>
        <p:txBody>
          <a:bodyPr/>
          <a:lstStyle/>
          <a:p>
            <a:pPr algn="ctr"/>
            <a:r>
              <a:rPr lang="en-US" sz="4000" b="1"/>
              <a:t>AGENDA ITEM NO. 3:</a:t>
            </a:r>
            <a:br>
              <a:rPr lang="en-US" sz="4000" b="1"/>
            </a:br>
            <a:r>
              <a:rPr lang="en-US" sz="4000" b="1"/>
              <a:t>OPERATING RECOMMENDATIONS FOR THE 2025-26 FISCAL YEAR</a:t>
            </a:r>
          </a:p>
        </p:txBody>
      </p:sp>
    </p:spTree>
    <p:extLst>
      <p:ext uri="{BB962C8B-B14F-4D97-AF65-F5344CB8AC3E}">
        <p14:creationId xmlns:p14="http://schemas.microsoft.com/office/powerpoint/2010/main" val="3482282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ADHE Recommendation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39CE9-3F7F-8DA0-F9F5-CE6141AD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68275" algn="l"/>
              </a:tabLst>
            </a:pPr>
            <a:r>
              <a:rPr lang="en-US" sz="2800"/>
              <a:t>Recommendations for State Operating levels are based on Productivity Funding Recommendations as well as current estimates for EETF and WF2000 funding. </a:t>
            </a:r>
          </a:p>
          <a:p>
            <a:pPr>
              <a:tabLst>
                <a:tab pos="168275" algn="l"/>
              </a:tabLst>
            </a:pPr>
            <a:r>
              <a:rPr lang="en-US" sz="2800"/>
              <a:t>Non-Formula recommendations are based on a 7.0% continuing level increase as well as any program enhancement requests submitted by the institutions after review by ADHE staff.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800"/>
              <a:t>ADHE is recommending an additional 5% spending authority increase to the funding recommendations within the productivity model to account for any fluctuations with the forecast for special revenues that are included in the State appropriations.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0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Operating Recommendations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5BE6C-0034-8F94-FA60-DCEB028A7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534353"/>
            <a:ext cx="98012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2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366" y="1408684"/>
            <a:ext cx="10626725" cy="404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Reminder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conversations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during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ADHE’s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last visit in 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July 2019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about our biggest plans and how they  (especially our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ROI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initiative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expanded and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evolved</a:t>
            </a:r>
            <a:r>
              <a:rPr kumimoji="0" sz="3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since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</a:t>
            </a:r>
            <a:r>
              <a:rPr kumimoji="0" sz="32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186055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 after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implementation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 Commitment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including its unique origin  and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construction in</a:t>
            </a:r>
            <a:r>
              <a:rPr kumimoji="0" sz="32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ROI.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57988"/>
            <a:ext cx="863790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In Addition to “Welcome” -- Two</a:t>
            </a:r>
            <a:r>
              <a:rPr sz="4000" i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i="1" spc="-5" dirty="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Operating Recommendations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B9E566-A3C4-916C-DC4F-E85D71F01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780786"/>
            <a:ext cx="111918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2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Operating Recommendations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925F9-D5B7-6E6D-697D-24BDA333B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831522"/>
            <a:ext cx="112204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7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Operating Recommendations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858098-34FA-4D3A-3A25-448FF0FF2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684661"/>
            <a:ext cx="112204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783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Operating Recommendations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9A8EC-1550-DCA0-FF0F-9D78851EE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325563"/>
            <a:ext cx="119919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Operating Recommendations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6B9CD-A78A-965B-126F-BFCC7A428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166937"/>
            <a:ext cx="11991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047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2042237"/>
            <a:ext cx="5262941" cy="1147968"/>
          </a:xfrm>
        </p:spPr>
        <p:txBody>
          <a:bodyPr>
            <a:normAutofit/>
          </a:bodyPr>
          <a:lstStyle/>
          <a:p>
            <a:pPr algn="r"/>
            <a:r>
              <a:rPr lang="en-US" sz="2800" b="0"/>
              <a:t>Nick Fuller</a:t>
            </a:r>
            <a:br>
              <a:rPr lang="en-US" sz="2800" b="0"/>
            </a:br>
            <a:r>
              <a:rPr lang="en-US" sz="2800" b="0"/>
              <a:t>Assistant Commissioner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6342" y="3951798"/>
            <a:ext cx="8293258" cy="2055302"/>
          </a:xfrm>
        </p:spPr>
        <p:txBody>
          <a:bodyPr>
            <a:noAutofit/>
          </a:bodyPr>
          <a:lstStyle/>
          <a:p>
            <a:pPr algn="ctr"/>
            <a:r>
              <a:rPr lang="en-US" sz="4000" b="1"/>
              <a:t>AGENDA ITEM NO. 4:</a:t>
            </a:r>
            <a:br>
              <a:rPr lang="en-US" sz="4000" b="1"/>
            </a:br>
            <a:r>
              <a:rPr lang="en-US" sz="4000" b="1"/>
              <a:t>PERSONAL SERVICES RECOMMENDATIONS FOR THE 2025-27 BIENNIUM</a:t>
            </a:r>
          </a:p>
        </p:txBody>
      </p:sp>
    </p:spTree>
    <p:extLst>
      <p:ext uri="{BB962C8B-B14F-4D97-AF65-F5344CB8AC3E}">
        <p14:creationId xmlns:p14="http://schemas.microsoft.com/office/powerpoint/2010/main" val="181676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Summary of Recommendations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39CE9-3F7F-8DA0-F9F5-CE6141AD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68275" algn="l"/>
              </a:tabLst>
            </a:pPr>
            <a:r>
              <a:rPr lang="en-US" sz="2400"/>
              <a:t>Line-item maximum salary increases were considered this biennium, and all line-item maximums were adjusted by 7.0 percent per year.</a:t>
            </a:r>
          </a:p>
          <a:p>
            <a:pPr lvl="1">
              <a:tabLst>
                <a:tab pos="168275" algn="l"/>
              </a:tabLst>
            </a:pPr>
            <a:r>
              <a:rPr lang="en-US" kern="0">
                <a:solidFill>
                  <a:srgbClr val="000000"/>
                </a:solidFill>
              </a:rPr>
              <a:t>Salary recommendations for new positions were based on salaries for similar positions previously established at comparable institutions.</a:t>
            </a:r>
            <a:endParaRPr 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168275" algn="l"/>
              </a:tabLst>
            </a:pPr>
            <a:r>
              <a:rPr lang="en-US" sz="2400" kern="0">
                <a:solidFill>
                  <a:srgbClr val="000000"/>
                </a:solidFill>
              </a:rPr>
              <a:t>Institutions have 27,058 positions currently authorized, excluding UAMS.</a:t>
            </a:r>
          </a:p>
          <a:p>
            <a:pPr lvl="1">
              <a:tabLst>
                <a:tab pos="168275" algn="l"/>
              </a:tabLst>
            </a:pPr>
            <a:r>
              <a:rPr lang="en-US" kern="0">
                <a:solidFill>
                  <a:srgbClr val="000000"/>
                </a:solidFill>
              </a:rPr>
              <a:t>ADHE Staff recommends an increase of 52 positions for institutions.</a:t>
            </a:r>
          </a:p>
          <a:p>
            <a:pPr lvl="1">
              <a:tabLst>
                <a:tab pos="168275" algn="l"/>
              </a:tabLst>
            </a:pPr>
            <a:r>
              <a:rPr lang="en-US" b="1" kern="0">
                <a:solidFill>
                  <a:srgbClr val="000000"/>
                </a:solidFill>
              </a:rPr>
              <a:t>INCREASE of 0.2 percent for a total of 27,110 positions</a:t>
            </a:r>
          </a:p>
          <a:p>
            <a:pPr>
              <a:tabLst>
                <a:tab pos="168275" algn="l"/>
              </a:tabLst>
            </a:pPr>
            <a:r>
              <a:rPr lang="en-US" sz="2400" kern="0">
                <a:solidFill>
                  <a:srgbClr val="000000"/>
                </a:solidFill>
              </a:rPr>
              <a:t>UAMS did not request to change their currently authorized position total of 11,974.</a:t>
            </a:r>
          </a:p>
          <a:p>
            <a:pPr lvl="1">
              <a:tabLst>
                <a:tab pos="168275" algn="l"/>
              </a:tabLst>
            </a:pPr>
            <a:r>
              <a:rPr lang="en-US" b="1" kern="0">
                <a:solidFill>
                  <a:srgbClr val="000000"/>
                </a:solidFill>
              </a:rPr>
              <a:t>ADHE Staff recommends continuation of the current level of 11,974 positions.</a:t>
            </a:r>
          </a:p>
        </p:txBody>
      </p:sp>
    </p:spTree>
    <p:extLst>
      <p:ext uri="{BB962C8B-B14F-4D97-AF65-F5344CB8AC3E}">
        <p14:creationId xmlns:p14="http://schemas.microsoft.com/office/powerpoint/2010/main" val="6046236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2042237"/>
            <a:ext cx="5262941" cy="1147968"/>
          </a:xfrm>
        </p:spPr>
        <p:txBody>
          <a:bodyPr>
            <a:normAutofit/>
          </a:bodyPr>
          <a:lstStyle/>
          <a:p>
            <a:pPr algn="r"/>
            <a:r>
              <a:rPr lang="en-US" sz="2800" b="0"/>
              <a:t>Nick Fuller</a:t>
            </a:r>
            <a:br>
              <a:rPr lang="en-US" sz="2800" b="0"/>
            </a:br>
            <a:r>
              <a:rPr lang="en-US" sz="2800" b="0"/>
              <a:t>Assistant Commissioner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6342" y="3667796"/>
            <a:ext cx="8293258" cy="2339304"/>
          </a:xfrm>
        </p:spPr>
        <p:txBody>
          <a:bodyPr/>
          <a:lstStyle/>
          <a:p>
            <a:pPr algn="ctr"/>
            <a:r>
              <a:rPr lang="en-US" sz="4000" b="1"/>
              <a:t>AGENDA ITEM NO. 5:</a:t>
            </a:r>
            <a:br>
              <a:rPr lang="en-US" sz="4000" b="1"/>
            </a:br>
            <a:r>
              <a:rPr lang="en-US" sz="4000" b="1"/>
              <a:t>ECONOMIC FEASIBILITY OF A LOAN ISSUE FOR SOUTH ARKANSAS COLLEGE</a:t>
            </a:r>
          </a:p>
        </p:txBody>
      </p:sp>
    </p:spTree>
    <p:extLst>
      <p:ext uri="{BB962C8B-B14F-4D97-AF65-F5344CB8AC3E}">
        <p14:creationId xmlns:p14="http://schemas.microsoft.com/office/powerpoint/2010/main" val="204907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Relevant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C3EFA1-5655-3A01-4FDB-A605D79B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5600"/>
            <a:ext cx="10515600" cy="44511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$4.0 million with a term of up to twenty (20) years @ a rate of approximately 7.5%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prstClr val="black"/>
                </a:solidFill>
              </a:rPr>
              <a:t>Educational and General (E&amp;G) purposes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Revenue Funding Source:  Tuition and Fee Revenue, Sales Tax Revenue</a:t>
            </a:r>
          </a:p>
        </p:txBody>
      </p:sp>
    </p:spTree>
    <p:extLst>
      <p:ext uri="{BB962C8B-B14F-4D97-AF65-F5344CB8AC3E}">
        <p14:creationId xmlns:p14="http://schemas.microsoft.com/office/powerpoint/2010/main" val="6841273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Relevant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C3EFA1-5655-3A01-4FDB-A605D79B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5600"/>
            <a:ext cx="10515600" cy="4451197"/>
          </a:xfrm>
        </p:spPr>
        <p:txBody>
          <a:bodyPr>
            <a:normAutofit/>
          </a:bodyPr>
          <a:lstStyle/>
          <a:p>
            <a:r>
              <a:rPr lang="en-US" sz="3200"/>
              <a:t>Proceeds from the loan issue will be used for:</a:t>
            </a:r>
          </a:p>
          <a:p>
            <a:pPr lvl="1"/>
            <a:endParaRPr lang="en-US" sz="180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endParaRPr lang="en-US" sz="180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/>
              <a:t>Construction of a new facility to house:</a:t>
            </a:r>
          </a:p>
          <a:p>
            <a:pPr lvl="2"/>
            <a:r>
              <a:rPr lang="en-US"/>
              <a:t>Procurement</a:t>
            </a:r>
          </a:p>
          <a:p>
            <a:pPr lvl="2"/>
            <a:r>
              <a:rPr lang="en-US"/>
              <a:t>Maintenance</a:t>
            </a:r>
          </a:p>
          <a:p>
            <a:pPr lvl="2"/>
            <a:r>
              <a:rPr lang="en-US"/>
              <a:t>Custodial Staff</a:t>
            </a:r>
          </a:p>
          <a:p>
            <a:pPr lvl="2"/>
            <a:r>
              <a:rPr lang="en-US"/>
              <a:t>Shipping &amp; Receiving</a:t>
            </a:r>
          </a:p>
        </p:txBody>
      </p:sp>
    </p:spTree>
    <p:extLst>
      <p:ext uri="{BB962C8B-B14F-4D97-AF65-F5344CB8AC3E}">
        <p14:creationId xmlns:p14="http://schemas.microsoft.com/office/powerpoint/2010/main" val="69593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8085" y="1213358"/>
            <a:ext cx="8278495" cy="518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Objectives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Annual Budget</a:t>
            </a:r>
            <a:r>
              <a:rPr kumimoji="0" sz="3200" b="1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26005" marR="2318385" lvl="0" indent="522605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Cautious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Optimism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Success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Maintain Stable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Minimize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Financial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Impact to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Leadership</a:t>
            </a:r>
            <a:r>
              <a:rPr kumimoji="0" sz="32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Priorities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33425" marR="727710" lvl="0" indent="0" algn="ct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on Enrollment &amp; Student Success Initiatives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Academic Program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Improvements &amp;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Expansion  Technology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Refresh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8665" marR="743585" lvl="0" indent="-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Maximize Scholarship Options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Responsiveness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Salary Competitiveness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Operational Efficiencies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 Rising Facility Costs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Facility Needs  Fundraising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New Level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27000"/>
            <a:ext cx="537146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1" dirty="0">
                <a:solidFill>
                  <a:srgbClr val="FFFFFF"/>
                </a:solidFill>
                <a:latin typeface="Arial"/>
                <a:cs typeface="Arial"/>
              </a:rPr>
              <a:t>Focused</a:t>
            </a:r>
            <a:r>
              <a:rPr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FFFFFF"/>
                </a:solidFill>
                <a:latin typeface="Arial"/>
                <a:cs typeface="Arial"/>
              </a:rPr>
              <a:t>Governance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2042237"/>
            <a:ext cx="5262941" cy="1147968"/>
          </a:xfrm>
        </p:spPr>
        <p:txBody>
          <a:bodyPr>
            <a:normAutofit/>
          </a:bodyPr>
          <a:lstStyle/>
          <a:p>
            <a:pPr algn="r"/>
            <a:r>
              <a:rPr lang="en-US" sz="2800" b="0"/>
              <a:t>Nick Fuller</a:t>
            </a:r>
            <a:br>
              <a:rPr lang="en-US" sz="2800" b="0"/>
            </a:br>
            <a:r>
              <a:rPr lang="en-US" sz="2800" b="0"/>
              <a:t>Assistant Commissioner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6342" y="3951798"/>
            <a:ext cx="8293258" cy="2055302"/>
          </a:xfrm>
        </p:spPr>
        <p:txBody>
          <a:bodyPr>
            <a:noAutofit/>
          </a:bodyPr>
          <a:lstStyle/>
          <a:p>
            <a:pPr algn="ctr"/>
            <a:r>
              <a:rPr lang="en-US" sz="4000" b="1"/>
              <a:t>AGENDA ITEM NO. 6:</a:t>
            </a:r>
            <a:br>
              <a:rPr lang="en-US" sz="4000" b="1"/>
            </a:br>
            <a:r>
              <a:rPr lang="en-US" sz="4000" b="1"/>
              <a:t>ECONOMIC FEASIBILITY OF A LOAN ISSUE FOR THE ARKANSAS STATE UNIVERSITY SYSTEM</a:t>
            </a:r>
          </a:p>
        </p:txBody>
      </p:sp>
    </p:spTree>
    <p:extLst>
      <p:ext uri="{BB962C8B-B14F-4D97-AF65-F5344CB8AC3E}">
        <p14:creationId xmlns:p14="http://schemas.microsoft.com/office/powerpoint/2010/main" val="3443058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Relevant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C3EFA1-5655-3A01-4FDB-A605D79B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5600"/>
            <a:ext cx="10515600" cy="44511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Update to Board Policy regarding the Interest Rate for loans issued through the College Savings Bond Revolving Loan Fund</a:t>
            </a:r>
          </a:p>
          <a:p>
            <a:pPr lvl="1">
              <a:spcAft>
                <a:spcPts val="600"/>
              </a:spcAft>
            </a:pPr>
            <a:r>
              <a:rPr lang="en-US" sz="2800"/>
              <a:t>Current policy calculates interest for loans at the yield rate of one-year U.S. Treasury bills (as published on the third Thursday of the month preceding the State Board meeting) plus a sliding-scale margin based on the term of the loan</a:t>
            </a:r>
          </a:p>
          <a:p>
            <a:pPr lvl="1">
              <a:spcAft>
                <a:spcPts val="600"/>
              </a:spcAft>
            </a:pPr>
            <a:r>
              <a:rPr lang="en-US" sz="2800"/>
              <a:t>ADHE Staff recommends changing this rate to a flat 0.2% to be in line with the rate for the new Sustainable Building Maintenance Revolving Loan Fund that is also administered through ADHE.</a:t>
            </a:r>
          </a:p>
        </p:txBody>
      </p:sp>
    </p:spTree>
    <p:extLst>
      <p:ext uri="{BB962C8B-B14F-4D97-AF65-F5344CB8AC3E}">
        <p14:creationId xmlns:p14="http://schemas.microsoft.com/office/powerpoint/2010/main" val="29598619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Relevant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C3EFA1-5655-3A01-4FDB-A605D79B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5600"/>
            <a:ext cx="10515600" cy="44511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$2.9 million with a term of ten (10) years @ an estimated rate of 0.2%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prstClr val="black"/>
                </a:solidFill>
              </a:rPr>
              <a:t>Educational and General (E&amp;G) purposes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Revenue Funding Source:  Tuition and Fee Revenue</a:t>
            </a:r>
          </a:p>
        </p:txBody>
      </p:sp>
    </p:spTree>
    <p:extLst>
      <p:ext uri="{BB962C8B-B14F-4D97-AF65-F5344CB8AC3E}">
        <p14:creationId xmlns:p14="http://schemas.microsoft.com/office/powerpoint/2010/main" val="19552008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Relevant Information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D6410B5-AECA-9B0E-3940-B6FDCB47D986}"/>
              </a:ext>
            </a:extLst>
          </p:cNvPr>
          <p:cNvSpPr txBox="1">
            <a:spLocks/>
          </p:cNvSpPr>
          <p:nvPr/>
        </p:nvSpPr>
        <p:spPr>
          <a:xfrm>
            <a:off x="838199" y="1625600"/>
            <a:ext cx="10515600" cy="445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Proceeds from the loan issue will be used for: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1371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Various critical and deferred maintenance, renovation, and other miscellaneous projects across the ASU-System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3594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756-183B-75BC-6CB8-C308217EE3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1F954A-3D45-F3BC-98CD-0ED8174D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862" y="2746527"/>
            <a:ext cx="8333222" cy="1147969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504298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31F954A-3D45-F3BC-98CD-0ED8174D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308" y="2762569"/>
            <a:ext cx="9832663" cy="1147969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ACADEMIC COMMITTEE</a:t>
            </a:r>
          </a:p>
        </p:txBody>
      </p:sp>
    </p:spTree>
    <p:extLst>
      <p:ext uri="{BB962C8B-B14F-4D97-AF65-F5344CB8AC3E}">
        <p14:creationId xmlns:p14="http://schemas.microsoft.com/office/powerpoint/2010/main" val="32674941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998" y="3567248"/>
            <a:ext cx="4283643" cy="1147968"/>
          </a:xfrm>
        </p:spPr>
        <p:txBody>
          <a:bodyPr/>
          <a:lstStyle/>
          <a:p>
            <a:r>
              <a:rPr lang="en-US"/>
              <a:t>Mason Campbell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2040" y="4919690"/>
            <a:ext cx="7397560" cy="885492"/>
          </a:xfrm>
        </p:spPr>
        <p:txBody>
          <a:bodyPr/>
          <a:lstStyle/>
          <a:p>
            <a:pPr algn="ctr"/>
            <a:r>
              <a:rPr lang="en-US" sz="2800"/>
              <a:t>Assistant Commissioner </a:t>
            </a:r>
          </a:p>
          <a:p>
            <a:pPr algn="ctr"/>
            <a:r>
              <a:rPr lang="en-US" sz="2800"/>
              <a:t>of Academic Affairs</a:t>
            </a:r>
          </a:p>
        </p:txBody>
      </p:sp>
    </p:spTree>
    <p:extLst>
      <p:ext uri="{BB962C8B-B14F-4D97-AF65-F5344CB8AC3E}">
        <p14:creationId xmlns:p14="http://schemas.microsoft.com/office/powerpoint/2010/main" val="164738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Annual Review of Faculty Performance Report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6AC0-C55B-5BA3-D466-DDE31CD672DB}"/>
              </a:ext>
            </a:extLst>
          </p:cNvPr>
          <p:cNvSpPr txBox="1"/>
          <p:nvPr/>
        </p:nvSpPr>
        <p:spPr>
          <a:xfrm>
            <a:off x="4052047" y="6338207"/>
            <a:ext cx="389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Executive Agenda Item No.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9E615-8351-F5E5-574C-2A2D54B8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613647"/>
            <a:ext cx="11430000" cy="49036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500" kern="0">
                <a:latin typeface="Arial" panose="020B0604020202020204" pitchFamily="34" charset="0"/>
                <a:cs typeface="Arial" panose="020B0604020202020204" pitchFamily="34" charset="0"/>
              </a:rPr>
              <a:t>Colleges and universities are required to conduct faculty performance reviews under Arkansas Code Annotated §6-63-104 and AHECB policy 5.5. 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11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11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500" kern="0">
                <a:latin typeface="Arial" panose="020B0604020202020204" pitchFamily="34" charset="0"/>
                <a:cs typeface="Arial" panose="020B0604020202020204" pitchFamily="34" charset="0"/>
              </a:rPr>
              <a:t>ADHE staff is required to monitor faculty evaluation processes adopted at Arkansas public institutions and report annually to the AHECB and Legislative Council.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500" kern="0">
                <a:latin typeface="Arial" panose="020B0604020202020204" pitchFamily="34" charset="0"/>
                <a:cs typeface="Arial" panose="020B0604020202020204" pitchFamily="34" charset="0"/>
              </a:rPr>
              <a:t>Institutions conducted faculty performance reviews during 2023-2024 and plans are on file with ADHE. Institutions are required to conduct rigorous, consistently applied annual review of all faculty, using a variety of methods including assessment by students, classroom visits by administrators, peer review, and self-evaluation activities.</a:t>
            </a:r>
          </a:p>
        </p:txBody>
      </p:sp>
    </p:spTree>
    <p:extLst>
      <p:ext uri="{BB962C8B-B14F-4D97-AF65-F5344CB8AC3E}">
        <p14:creationId xmlns:p14="http://schemas.microsoft.com/office/powerpoint/2010/main" val="13867985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Annual Review of Faculty Performance Report</a:t>
            </a:r>
            <a:b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AY2024 Summarized Findings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6AC0-C55B-5BA3-D466-DDE31CD672DB}"/>
              </a:ext>
            </a:extLst>
          </p:cNvPr>
          <p:cNvSpPr txBox="1"/>
          <p:nvPr/>
        </p:nvSpPr>
        <p:spPr>
          <a:xfrm>
            <a:off x="4052047" y="6338207"/>
            <a:ext cx="389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Executive Agenda Item No.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9E615-8351-F5E5-574C-2A2D54B8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619179"/>
            <a:ext cx="11170024" cy="4903694"/>
          </a:xfrm>
        </p:spPr>
        <p:txBody>
          <a:bodyPr>
            <a:normAutofit/>
          </a:bodyPr>
          <a:lstStyle/>
          <a:p>
            <a:pPr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Institutions continue to improve and implement assessment and evaluation software, such as Insights, Helio Campus, Watermark, and Mentor. </a:t>
            </a:r>
          </a:p>
          <a:p>
            <a:pPr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Several institutions specifically mentioned focused improvements in online course development and faculty support. </a:t>
            </a:r>
          </a:p>
          <a:p>
            <a:pPr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Observation forms and assessment tools are being discussed, evaluated, and updated at multiple institutions. </a:t>
            </a:r>
          </a:p>
          <a:p>
            <a:pPr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faculty peer review components are being strengthened and modernized at many institutions. </a:t>
            </a:r>
          </a:p>
          <a:p>
            <a:pPr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One institution mentioned improving professional development specifically for skills in teaching and instruction for industry experts who teach workforce/occupational courses. </a:t>
            </a:r>
          </a:p>
        </p:txBody>
      </p:sp>
    </p:spTree>
    <p:extLst>
      <p:ext uri="{BB962C8B-B14F-4D97-AF65-F5344CB8AC3E}">
        <p14:creationId xmlns:p14="http://schemas.microsoft.com/office/powerpoint/2010/main" val="6863238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766218"/>
            <a:ext cx="10610851" cy="1325563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C178EC-E205-7180-133E-6F246927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663" y="1607565"/>
            <a:ext cx="10504170" cy="4616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“[ROI] </a:t>
            </a:r>
            <a:r>
              <a:rPr kumimoji="0" sz="5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important </a:t>
            </a:r>
            <a:r>
              <a:rPr kumimoji="0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5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ensure </a:t>
            </a:r>
            <a:r>
              <a:rPr kumimoji="0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 UCA remains a choice university  </a:t>
            </a:r>
            <a:r>
              <a:rPr kumimoji="0" sz="5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positioned </a:t>
            </a:r>
            <a:r>
              <a:rPr kumimoji="0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54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fulfill </a:t>
            </a:r>
            <a:r>
              <a:rPr kumimoji="0" sz="5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mission  and </a:t>
            </a:r>
            <a:r>
              <a:rPr kumimoji="0" sz="5400" b="0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thrive </a:t>
            </a:r>
            <a:r>
              <a:rPr kumimoji="0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during </a:t>
            </a:r>
            <a:r>
              <a:rPr kumimoji="0" sz="5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</a:t>
            </a:r>
            <a:r>
              <a:rPr kumimoji="0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era </a:t>
            </a:r>
            <a:r>
              <a:rPr kumimoji="0" sz="5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540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uncertainty </a:t>
            </a:r>
            <a:r>
              <a:rPr kumimoji="0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5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 and private  </a:t>
            </a:r>
            <a:r>
              <a:rPr kumimoji="0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universities and</a:t>
            </a:r>
            <a:r>
              <a:rPr kumimoji="0" sz="5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5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colleges.”</a:t>
            </a:r>
            <a:endParaRPr kumimoji="0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8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UCA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Convocation, August</a:t>
            </a:r>
            <a:r>
              <a:rPr kumimoji="0" sz="3200" b="0" i="1" u="none" strike="noStrike" kern="1200" cap="none" spc="-2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1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27000"/>
            <a:ext cx="667829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1" dirty="0">
                <a:solidFill>
                  <a:srgbClr val="FFFFFF"/>
                </a:solidFill>
                <a:latin typeface="Arial"/>
                <a:cs typeface="Arial"/>
              </a:rPr>
              <a:t>Launch of ROI in Fall</a:t>
            </a:r>
            <a:r>
              <a:rPr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Academic Program Review Policy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6AC0-C55B-5BA3-D466-DDE31CD672DB}"/>
              </a:ext>
            </a:extLst>
          </p:cNvPr>
          <p:cNvSpPr txBox="1"/>
          <p:nvPr/>
        </p:nvSpPr>
        <p:spPr>
          <a:xfrm>
            <a:off x="4052047" y="6338207"/>
            <a:ext cx="389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Executive Agenda Item No.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9E615-8351-F5E5-574C-2A2D54B8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613647"/>
            <a:ext cx="11255710" cy="46616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Arkansas Code §6-61-214 requires that the AHECB review existing academic programs at Arkansas public colleges and universities.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The goals of the existing academic program review are as follows: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establish a process for the statewide review of academic programs.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identify certificate and degree programs not meeting minimum standards of quality and to establish schedules for either resolving these concerns or removing the programs from the AHECB approved program inventory.</a:t>
            </a:r>
          </a:p>
        </p:txBody>
      </p:sp>
    </p:spTree>
    <p:extLst>
      <p:ext uri="{BB962C8B-B14F-4D97-AF65-F5344CB8AC3E}">
        <p14:creationId xmlns:p14="http://schemas.microsoft.com/office/powerpoint/2010/main" val="1609894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Existing Academic Program Review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6AC0-C55B-5BA3-D466-DDE31CD672DB}"/>
              </a:ext>
            </a:extLst>
          </p:cNvPr>
          <p:cNvSpPr txBox="1"/>
          <p:nvPr/>
        </p:nvSpPr>
        <p:spPr>
          <a:xfrm>
            <a:off x="4052047" y="6338207"/>
            <a:ext cx="389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Executive Agenda Item No.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9E615-8351-F5E5-574C-2A2D54B8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586125"/>
            <a:ext cx="11415511" cy="46616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certificate and degree programs offered by public colleges and universities in Arkansas will be reviewed through the Existing Academic Program Review Process.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review process includes the following parameters: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194C"/>
              </a:buClr>
              <a:buFont typeface="+mj-lt"/>
              <a:buAutoNum type="arabicPeriod"/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academic programs will be externally reviewed every 7-10 years.   Each institution will submit its recommended program review cycle to ADHE. If changes in the review schedule are necessary, ADHE will be notified. 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194C"/>
              </a:buClr>
              <a:buFont typeface="+mj-lt"/>
              <a:buAutoNum type="arabicPeriod"/>
            </a:pPr>
            <a:endParaRPr lang="en-US" sz="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194C"/>
              </a:buClr>
              <a:buFont typeface="+mj-lt"/>
              <a:buAutoNum type="arabicPeriod"/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Academic programs which are not program-specific accredited will be reviewed by external reviewers/consultants.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194C"/>
              </a:buClr>
              <a:buFont typeface="+mj-lt"/>
              <a:buAutoNum type="arabicPeriod"/>
            </a:pPr>
            <a:endParaRPr lang="en-US" sz="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194C"/>
              </a:buClr>
              <a:buFont typeface="+mj-lt"/>
              <a:buAutoNum type="arabicPeriod"/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least one consultant is required to conduct a site visit and meet with program faculty, students, and administrators.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194C"/>
              </a:buClr>
              <a:buFont typeface="+mj-lt"/>
              <a:buAutoNum type="arabicPeriod"/>
            </a:pPr>
            <a:endParaRPr lang="en-US" sz="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194C"/>
              </a:buClr>
              <a:buFont typeface="+mj-lt"/>
              <a:buAutoNum type="arabicPeriod"/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institution will complete a comprehensive self-study that is reviewed by the program consultants.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60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Academic Program Review</a:t>
            </a:r>
            <a:b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Self-Study 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6AC0-C55B-5BA3-D466-DDE31CD672DB}"/>
              </a:ext>
            </a:extLst>
          </p:cNvPr>
          <p:cNvSpPr txBox="1"/>
          <p:nvPr/>
        </p:nvSpPr>
        <p:spPr>
          <a:xfrm>
            <a:off x="4052047" y="6338207"/>
            <a:ext cx="389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Executive Agenda Item No.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9E615-8351-F5E5-574C-2A2D54B8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613647"/>
            <a:ext cx="11461898" cy="4661647"/>
          </a:xfrm>
        </p:spPr>
        <p:txBody>
          <a:bodyPr>
            <a:normAutofit/>
          </a:bodyPr>
          <a:lstStyle/>
          <a:p>
            <a:pPr marL="0" indent="0" rtl="0">
              <a:lnSpc>
                <a:spcPct val="110000"/>
              </a:lnSpc>
              <a:spcBef>
                <a:spcPts val="0"/>
              </a:spcBef>
              <a:buClrTx/>
              <a:buNone/>
            </a:pPr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institution will complete a comprehensive self-study that is reviewed by the program consultants. Components of the self-study </a:t>
            </a:r>
          </a:p>
          <a:p>
            <a:pPr marL="0" indent="0" rtl="0">
              <a:lnSpc>
                <a:spcPct val="110000"/>
              </a:lnSpc>
              <a:spcBef>
                <a:spcPts val="0"/>
              </a:spcBef>
              <a:buClrTx/>
              <a:buNone/>
            </a:pPr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include, but not be limited to, information related to:</a:t>
            </a:r>
          </a:p>
          <a:p>
            <a:pPr lvl="1" algn="just">
              <a:buClrTx/>
            </a:pPr>
            <a:r>
              <a:rPr lang="en-US" sz="2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 need/demand,</a:t>
            </a:r>
          </a:p>
          <a:p>
            <a:pPr lvl="1" algn="just">
              <a:buClrTx/>
            </a:pPr>
            <a:r>
              <a:rPr lang="en-US" sz="2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curriculum,</a:t>
            </a:r>
          </a:p>
          <a:p>
            <a:pPr lvl="1" algn="just">
              <a:buClrTx/>
            </a:pPr>
            <a:r>
              <a:rPr lang="en-US" sz="2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faculty,</a:t>
            </a:r>
          </a:p>
          <a:p>
            <a:pPr lvl="1" algn="just">
              <a:buClrTx/>
            </a:pPr>
            <a:r>
              <a:rPr lang="en-US" sz="2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resources,</a:t>
            </a:r>
          </a:p>
          <a:p>
            <a:pPr lvl="1" algn="just">
              <a:buClrTx/>
            </a:pPr>
            <a:r>
              <a:rPr lang="en-US" sz="2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course delivery methods,</a:t>
            </a:r>
          </a:p>
          <a:p>
            <a:pPr lvl="1" algn="just">
              <a:buClrTx/>
            </a:pPr>
            <a:r>
              <a:rPr lang="en-US" sz="2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 outcomes, and</a:t>
            </a:r>
          </a:p>
          <a:p>
            <a:pPr lvl="1" algn="just">
              <a:buClrTx/>
            </a:pPr>
            <a:r>
              <a:rPr lang="en-US" sz="2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recent/planned program improvements</a:t>
            </a: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296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Summation of AY2024</a:t>
            </a:r>
            <a:b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Institutional Academic Program Reviews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6AC0-C55B-5BA3-D466-DDE31CD672DB}"/>
              </a:ext>
            </a:extLst>
          </p:cNvPr>
          <p:cNvSpPr txBox="1"/>
          <p:nvPr/>
        </p:nvSpPr>
        <p:spPr>
          <a:xfrm>
            <a:off x="4052047" y="6338207"/>
            <a:ext cx="389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Executive Agenda Item No. 8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570E664-6521-9F5A-1885-232A26DFD8AD}"/>
              </a:ext>
            </a:extLst>
          </p:cNvPr>
          <p:cNvGraphicFramePr>
            <a:graphicFrameLocks noGrp="1"/>
          </p:cNvGraphicFramePr>
          <p:nvPr/>
        </p:nvGraphicFramePr>
        <p:xfrm>
          <a:off x="554181" y="1681775"/>
          <a:ext cx="11083637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213">
                  <a:extLst>
                    <a:ext uri="{9D8B030D-6E8A-4147-A177-3AD203B41FA5}">
                      <a16:colId xmlns:a16="http://schemas.microsoft.com/office/drawing/2014/main" val="1073235519"/>
                    </a:ext>
                  </a:extLst>
                </a:gridCol>
                <a:gridCol w="1350301">
                  <a:extLst>
                    <a:ext uri="{9D8B030D-6E8A-4147-A177-3AD203B41FA5}">
                      <a16:colId xmlns:a16="http://schemas.microsoft.com/office/drawing/2014/main" val="8431206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1734631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24124335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631203826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59194378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114525409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197745342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43567249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968281355"/>
                    </a:ext>
                  </a:extLst>
                </a:gridCol>
                <a:gridCol w="1469448">
                  <a:extLst>
                    <a:ext uri="{9D8B030D-6E8A-4147-A177-3AD203B41FA5}">
                      <a16:colId xmlns:a16="http://schemas.microsoft.com/office/drawing/2014/main" val="1136714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Reviews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Inst.</a:t>
                      </a:r>
                    </a:p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Reviews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Reviews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Reviews Received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50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CCCUA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SAUM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15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ASUB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EACC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SAUT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61822"/>
                  </a:ext>
                </a:extLst>
              </a:tr>
              <a:tr h="191049">
                <a:tc>
                  <a:txBody>
                    <a:bodyPr/>
                    <a:lstStyle/>
                    <a:p>
                      <a:r>
                        <a:rPr lang="en-US" b="1"/>
                        <a:t>ASUJ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SEARK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UAPB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91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ASUMH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UACCB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UAPTC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ASUMS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UACCHT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9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NWACC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UACCM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82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ASUTR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OZC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134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PCCUA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UAFS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47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BRTC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UALR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63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0898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98" y="18255"/>
            <a:ext cx="12192000" cy="1325563"/>
          </a:xfrm>
          <a:solidFill>
            <a:srgbClr val="00194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Academic Program Review AY2024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68BDA-35EE-6688-FF93-C4EA70EED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491" y="2587702"/>
            <a:ext cx="5236941" cy="2976669"/>
          </a:xfrm>
          <a:ln>
            <a:solidFill>
              <a:srgbClr val="00194C"/>
            </a:solidFill>
          </a:ln>
        </p:spPr>
        <p:txBody>
          <a:bodyPr>
            <a:normAutofit/>
          </a:bodyPr>
          <a:lstStyle/>
          <a:p>
            <a:endParaRPr lang="en-US" sz="800"/>
          </a:p>
          <a:p>
            <a:r>
              <a:rPr lang="en-US"/>
              <a:t>AHECB Reporting Timeline Adjustment</a:t>
            </a:r>
          </a:p>
          <a:p>
            <a:r>
              <a:rPr lang="en-US"/>
              <a:t>Impending ADHE Policy Modification</a:t>
            </a:r>
          </a:p>
          <a:p>
            <a:endParaRPr lang="en-US" sz="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6AC0-C55B-5BA3-D466-DDE31CD672DB}"/>
              </a:ext>
            </a:extLst>
          </p:cNvPr>
          <p:cNvSpPr txBox="1"/>
          <p:nvPr/>
        </p:nvSpPr>
        <p:spPr>
          <a:xfrm>
            <a:off x="4052047" y="6338207"/>
            <a:ext cx="389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Executive Agenda Item No.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99569-4983-8F5F-10F1-6A8FD45D07BA}"/>
              </a:ext>
            </a:extLst>
          </p:cNvPr>
          <p:cNvSpPr txBox="1"/>
          <p:nvPr/>
        </p:nvSpPr>
        <p:spPr>
          <a:xfrm>
            <a:off x="579335" y="2002927"/>
            <a:ext cx="5252043" cy="584775"/>
          </a:xfrm>
          <a:prstGeom prst="rect">
            <a:avLst/>
          </a:prstGeom>
          <a:solidFill>
            <a:srgbClr val="00194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FD6D0-15DA-5C38-DBDF-4888A6942369}"/>
              </a:ext>
            </a:extLst>
          </p:cNvPr>
          <p:cNvSpPr txBox="1"/>
          <p:nvPr/>
        </p:nvSpPr>
        <p:spPr>
          <a:xfrm>
            <a:off x="6320560" y="1985861"/>
            <a:ext cx="5248517" cy="584775"/>
          </a:xfrm>
          <a:prstGeom prst="rect">
            <a:avLst/>
          </a:prstGeom>
          <a:solidFill>
            <a:srgbClr val="00194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Takeaways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9FD1A6B-4AD8-CB10-CA1B-96910AA9F6B1}"/>
              </a:ext>
            </a:extLst>
          </p:cNvPr>
          <p:cNvSpPr txBox="1">
            <a:spLocks/>
          </p:cNvSpPr>
          <p:nvPr/>
        </p:nvSpPr>
        <p:spPr>
          <a:xfrm>
            <a:off x="6332136" y="2570636"/>
            <a:ext cx="5236941" cy="2976669"/>
          </a:xfrm>
          <a:prstGeom prst="rect">
            <a:avLst/>
          </a:prstGeom>
          <a:ln>
            <a:solidFill>
              <a:srgbClr val="00194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Institutions are improving their program review processes, such as: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Cognate embedding similar/like programs 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removal due to Program Viability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328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CC96B7-9143-12B6-9FD6-C2F6F367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38" y="2766218"/>
            <a:ext cx="10515600" cy="1325563"/>
          </a:xfrm>
          <a:solidFill>
            <a:srgbClr val="00194C"/>
          </a:solidFill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329216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998" y="3567248"/>
            <a:ext cx="4283643" cy="1147968"/>
          </a:xfrm>
        </p:spPr>
        <p:txBody>
          <a:bodyPr/>
          <a:lstStyle/>
          <a:p>
            <a:pPr algn="ctr"/>
            <a:r>
              <a:rPr lang="en-US"/>
              <a:t>Tracy Harrell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2040" y="4919690"/>
            <a:ext cx="7397560" cy="885492"/>
          </a:xfrm>
        </p:spPr>
        <p:txBody>
          <a:bodyPr/>
          <a:lstStyle/>
          <a:p>
            <a:pPr algn="ctr"/>
            <a:r>
              <a:rPr lang="en-US" sz="2800"/>
              <a:t>Chief Program Development Officer</a:t>
            </a:r>
          </a:p>
          <a:p>
            <a:pPr algn="ctr"/>
            <a:r>
              <a:rPr lang="en-US" sz="2800"/>
              <a:t>Academic Affairs</a:t>
            </a:r>
          </a:p>
        </p:txBody>
      </p:sp>
    </p:spTree>
    <p:extLst>
      <p:ext uri="{BB962C8B-B14F-4D97-AF65-F5344CB8AC3E}">
        <p14:creationId xmlns:p14="http://schemas.microsoft.com/office/powerpoint/2010/main" val="30839006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lt"/>
              </a:rPr>
              <a:t>Arkansas Public Letters of Notification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C3EFA1-5655-3A01-4FDB-A605D79B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1" y="1395167"/>
            <a:ext cx="11943759" cy="106135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Arkansas public institutions submitted Letters of Notification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affecting 147 unique programs of study</a:t>
            </a:r>
          </a:p>
          <a:p>
            <a:pPr marL="0" indent="0" algn="ctr">
              <a:buNone/>
            </a:pPr>
            <a:r>
              <a:rPr lang="en-US" sz="7200" i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Received by May 1,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6AC0-C55B-5BA3-D466-DDE31CD672DB}"/>
              </a:ext>
            </a:extLst>
          </p:cNvPr>
          <p:cNvSpPr txBox="1"/>
          <p:nvPr/>
        </p:nvSpPr>
        <p:spPr>
          <a:xfrm>
            <a:off x="4162040" y="6400960"/>
            <a:ext cx="398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Academic Affairs Agenda Item No. 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E33284-CD2B-8951-3179-9CA15A9696A6}"/>
              </a:ext>
            </a:extLst>
          </p:cNvPr>
          <p:cNvGraphicFramePr>
            <a:graphicFrameLocks noGrp="1"/>
          </p:cNvGraphicFramePr>
          <p:nvPr/>
        </p:nvGraphicFramePr>
        <p:xfrm>
          <a:off x="2477539" y="2577655"/>
          <a:ext cx="7214922" cy="4023360"/>
        </p:xfrm>
        <a:graphic>
          <a:graphicData uri="http://schemas.openxmlformats.org/drawingml/2006/table">
            <a:tbl>
              <a:tblPr/>
              <a:tblGrid>
                <a:gridCol w="744276">
                  <a:extLst>
                    <a:ext uri="{9D8B030D-6E8A-4147-A177-3AD203B41FA5}">
                      <a16:colId xmlns:a16="http://schemas.microsoft.com/office/drawing/2014/main" val="1133513599"/>
                    </a:ext>
                  </a:extLst>
                </a:gridCol>
                <a:gridCol w="6470646">
                  <a:extLst>
                    <a:ext uri="{9D8B030D-6E8A-4147-A177-3AD203B41FA5}">
                      <a16:colId xmlns:a16="http://schemas.microsoft.com/office/drawing/2014/main" val="4235137349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Requested Action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6974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 Articulation Agreement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06547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CIP Code Change of Existing Program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17602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Curriculum Revision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85004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Deletion of Option, Concentration, Emphasis, or Minor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19102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Existing Program Offered Via Distance Education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1816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New Certificate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48833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 New Option, Concentration, Emphasis, or Minor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8724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Program Deletion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24195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Program Inactivation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874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Program Reconfiguration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1315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Reorganization of Existing Organizational Unit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142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 Title Change of Existing Option, Concentration, Emphasis, or Minor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17566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Title Change of Existing Organizational Unit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1071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Title Change of Existing Program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7576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78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4389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lt"/>
              </a:rPr>
              <a:t>Arkansas Public Letters of Intent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C3EFA1-5655-3A01-4FDB-A605D79B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8" y="1524679"/>
            <a:ext cx="11858919" cy="1124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Arkansas public institutions submitted Letters of Intent</a:t>
            </a:r>
          </a:p>
          <a:p>
            <a:pPr marL="0" indent="0" algn="ctr">
              <a:buNone/>
            </a:pPr>
            <a:r>
              <a:rPr lang="en-US" sz="2000" i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Received by July 1,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6AC0-C55B-5BA3-D466-DDE31CD672DB}"/>
              </a:ext>
            </a:extLst>
          </p:cNvPr>
          <p:cNvSpPr txBox="1"/>
          <p:nvPr/>
        </p:nvSpPr>
        <p:spPr>
          <a:xfrm>
            <a:off x="4072769" y="6363253"/>
            <a:ext cx="4046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Academic Affairs Agenda Item No. 10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0DF0EF-3315-D4A3-E1CF-70D0F1871202}"/>
              </a:ext>
            </a:extLst>
          </p:cNvPr>
          <p:cNvGraphicFramePr>
            <a:graphicFrameLocks noGrp="1"/>
          </p:cNvGraphicFramePr>
          <p:nvPr/>
        </p:nvGraphicFramePr>
        <p:xfrm>
          <a:off x="3425248" y="3429000"/>
          <a:ext cx="5341503" cy="139878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68458">
                  <a:extLst>
                    <a:ext uri="{9D8B030D-6E8A-4147-A177-3AD203B41FA5}">
                      <a16:colId xmlns:a16="http://schemas.microsoft.com/office/drawing/2014/main" val="2170841639"/>
                    </a:ext>
                  </a:extLst>
                </a:gridCol>
                <a:gridCol w="4473045">
                  <a:extLst>
                    <a:ext uri="{9D8B030D-6E8A-4147-A177-3AD203B41FA5}">
                      <a16:colId xmlns:a16="http://schemas.microsoft.com/office/drawing/2014/main" val="1444140683"/>
                    </a:ext>
                  </a:extLst>
                </a:gridCol>
              </a:tblGrid>
              <a:tr h="349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>
                          <a:effectLst/>
                          <a:latin typeface="Georgia" panose="02040502050405020303" pitchFamily="18" charset="0"/>
                        </a:rPr>
                        <a:t>n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Georgia" panose="02040502050405020303" pitchFamily="18" charset="0"/>
                        </a:rPr>
                        <a:t>Reason of Intent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15593"/>
                  </a:ext>
                </a:extLst>
              </a:tr>
              <a:tr h="349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  New Off-Site Instruction Center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925332"/>
                  </a:ext>
                </a:extLst>
              </a:tr>
              <a:tr h="349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Georgia" panose="02040502050405020303" pitchFamily="18" charset="0"/>
                        </a:rPr>
                        <a:t>  New Program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581342"/>
                  </a:ext>
                </a:extLst>
              </a:tr>
              <a:tr h="349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42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9195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998" y="3567248"/>
            <a:ext cx="4283643" cy="1147968"/>
          </a:xfrm>
        </p:spPr>
        <p:txBody>
          <a:bodyPr/>
          <a:lstStyle/>
          <a:p>
            <a:pPr algn="ctr"/>
            <a:r>
              <a:rPr lang="en-US"/>
              <a:t>Alana Colburn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2040" y="4919690"/>
            <a:ext cx="7397560" cy="885492"/>
          </a:xfrm>
        </p:spPr>
        <p:txBody>
          <a:bodyPr/>
          <a:lstStyle/>
          <a:p>
            <a:pPr algn="ctr"/>
            <a:r>
              <a:rPr lang="en-US" sz="2800"/>
              <a:t>Associate Director of</a:t>
            </a:r>
          </a:p>
          <a:p>
            <a:pPr algn="ctr"/>
            <a:r>
              <a:rPr lang="en-US" sz="2800"/>
              <a:t>Private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14692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048511"/>
            <a:ext cx="4572000" cy="2572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0" y="1048511"/>
            <a:ext cx="4572000" cy="2572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6047" y="3813047"/>
            <a:ext cx="4572000" cy="2572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10400" y="3813047"/>
            <a:ext cx="4572000" cy="2572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127000"/>
            <a:ext cx="667829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1" dirty="0">
                <a:solidFill>
                  <a:srgbClr val="FFFFFF"/>
                </a:solidFill>
                <a:latin typeface="Arial"/>
                <a:cs typeface="Arial"/>
              </a:rPr>
              <a:t>Launch of ROI in Fall</a:t>
            </a:r>
            <a:r>
              <a:rPr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24147" y="6427012"/>
            <a:ext cx="450532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Slides from multiple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events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fall of</a:t>
            </a:r>
            <a:r>
              <a:rPr kumimoji="0" sz="1800" b="1" i="1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lt"/>
              </a:rPr>
              <a:t>Out-of-State and Arkansas Private Institutions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Letters of Notification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6AC0-C55B-5BA3-D466-DDE31CD672DB}"/>
              </a:ext>
            </a:extLst>
          </p:cNvPr>
          <p:cNvSpPr txBox="1"/>
          <p:nvPr/>
        </p:nvSpPr>
        <p:spPr>
          <a:xfrm>
            <a:off x="4181179" y="6382106"/>
            <a:ext cx="44560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/>
              </a:rPr>
              <a:t>Academic Affairs Agenda Item No. #11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1158A-025C-0CA9-72F7-56756FC6A7F0}"/>
              </a:ext>
            </a:extLst>
          </p:cNvPr>
          <p:cNvSpPr txBox="1"/>
          <p:nvPr/>
        </p:nvSpPr>
        <p:spPr>
          <a:xfrm>
            <a:off x="879366" y="1711436"/>
            <a:ext cx="1001285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 Out-of-State Institutions submitted Letters of Notification for minor changes in authorized programs​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 Arkansas Private Institution is changing location</a:t>
            </a:r>
          </a:p>
        </p:txBody>
      </p:sp>
    </p:spTree>
    <p:extLst>
      <p:ext uri="{BB962C8B-B14F-4D97-AF65-F5344CB8AC3E}">
        <p14:creationId xmlns:p14="http://schemas.microsoft.com/office/powerpoint/2010/main" val="2640643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2BEB6-D0A7-ECA2-2911-B7D6D02B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lt"/>
              </a:rPr>
              <a:t>Out-of-State and Arkansas Private Institutions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Letters of Intent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6AC0-C55B-5BA3-D466-DDE31CD672DB}"/>
              </a:ext>
            </a:extLst>
          </p:cNvPr>
          <p:cNvSpPr txBox="1"/>
          <p:nvPr/>
        </p:nvSpPr>
        <p:spPr>
          <a:xfrm>
            <a:off x="4181179" y="6382106"/>
            <a:ext cx="45173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/>
              </a:rPr>
              <a:t>Academic Affairs Agenda Item No. #12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485350-4624-3DB3-980F-FF9FFEBD9220}"/>
              </a:ext>
            </a:extLst>
          </p:cNvPr>
          <p:cNvSpPr txBox="1"/>
          <p:nvPr/>
        </p:nvSpPr>
        <p:spPr>
          <a:xfrm>
            <a:off x="879366" y="2333297"/>
            <a:ext cx="1003913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21 Out-of-State Institutions submitted Letters of Intent​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5427014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5BCABC3-1601-3CA4-C4E8-5EB15D59505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958369" y="369528"/>
            <a:ext cx="2060902" cy="1862204"/>
            <a:chOff x="1850735" y="3352487"/>
            <a:chExt cx="2872315" cy="2595386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CC70964D-7928-67AB-BDD7-230E7690C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6E17D300-6762-40FE-C323-44F9BC085A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35203C7-E7FB-5045-0F9C-FBD8865C4E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6621" y="2361218"/>
            <a:ext cx="10085176" cy="4224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B7DBB-1A14-9AEC-026A-31BBB68401B8}"/>
              </a:ext>
            </a:extLst>
          </p:cNvPr>
          <p:cNvSpPr txBox="1"/>
          <p:nvPr/>
        </p:nvSpPr>
        <p:spPr>
          <a:xfrm>
            <a:off x="2144505" y="2087267"/>
            <a:ext cx="8610600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REGULAR MEETING OF THE 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ARKANSAS HIGHER EDUCATION 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COORDINATING BOARD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July 26,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5319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5BCABC3-1601-3CA4-C4E8-5EB15D59505A}"/>
              </a:ext>
            </a:extLst>
          </p:cNvPr>
          <p:cNvGrpSpPr>
            <a:grpSpLocks noChangeAspect="1"/>
          </p:cNvGrpSpPr>
          <p:nvPr/>
        </p:nvGrpSpPr>
        <p:grpSpPr>
          <a:xfrm>
            <a:off x="958369" y="317910"/>
            <a:ext cx="2060902" cy="1862204"/>
            <a:chOff x="1850735" y="3352487"/>
            <a:chExt cx="2872315" cy="2595386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CC70964D-7928-67AB-BDD7-230E7690C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6E17D300-6762-40FE-C323-44F9BC085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09C2095E-9723-C302-DE55-7E71ECEFF303}"/>
              </a:ext>
            </a:extLst>
          </p:cNvPr>
          <p:cNvSpPr txBox="1">
            <a:spLocks/>
          </p:cNvSpPr>
          <p:nvPr/>
        </p:nvSpPr>
        <p:spPr>
          <a:xfrm>
            <a:off x="667719" y="1865961"/>
            <a:ext cx="80010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9C7BD-34FD-A080-B068-5F7E754E1AE2}"/>
              </a:ext>
            </a:extLst>
          </p:cNvPr>
          <p:cNvSpPr/>
          <p:nvPr/>
        </p:nvSpPr>
        <p:spPr>
          <a:xfrm>
            <a:off x="2366801" y="1747768"/>
            <a:ext cx="8686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April 26 Regular Meeting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>
                <a:solidFill>
                  <a:srgbClr val="001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29,Special Meeting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602B6228-DD49-FB85-7E41-C2CE33EA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928" y="1024984"/>
            <a:ext cx="8333222" cy="1147969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Approval of Minutes</a:t>
            </a:r>
          </a:p>
        </p:txBody>
      </p:sp>
    </p:spTree>
    <p:extLst>
      <p:ext uri="{BB962C8B-B14F-4D97-AF65-F5344CB8AC3E}">
        <p14:creationId xmlns:p14="http://schemas.microsoft.com/office/powerpoint/2010/main" val="24150363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68" y="2042237"/>
            <a:ext cx="2493673" cy="1147968"/>
          </a:xfrm>
        </p:spPr>
        <p:txBody>
          <a:bodyPr>
            <a:normAutofit/>
          </a:bodyPr>
          <a:lstStyle/>
          <a:p>
            <a:pPr algn="ctr"/>
            <a:r>
              <a:rPr lang="en-US" sz="2800" b="0"/>
              <a:t>Dr. Ken Warden</a:t>
            </a:r>
            <a:br>
              <a:rPr lang="en-US" sz="2800" b="0"/>
            </a:br>
            <a:r>
              <a:rPr lang="en-US" sz="2800" b="0"/>
              <a:t>Commissioner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6342" y="3667796"/>
            <a:ext cx="8293258" cy="2339304"/>
          </a:xfrm>
        </p:spPr>
        <p:txBody>
          <a:bodyPr/>
          <a:lstStyle/>
          <a:p>
            <a:pPr algn="ctr"/>
            <a:r>
              <a:rPr lang="en-US" sz="4000" b="1"/>
              <a:t>AGENDA ITEM NO. 14:</a:t>
            </a:r>
            <a:br>
              <a:rPr lang="en-US" sz="4000" b="1"/>
            </a:br>
            <a:r>
              <a:rPr lang="en-US" sz="4000" b="1"/>
              <a:t>COMMISSIONER’S REPORT</a:t>
            </a:r>
          </a:p>
        </p:txBody>
      </p:sp>
    </p:spTree>
    <p:extLst>
      <p:ext uri="{BB962C8B-B14F-4D97-AF65-F5344CB8AC3E}">
        <p14:creationId xmlns:p14="http://schemas.microsoft.com/office/powerpoint/2010/main" val="30202359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A7C2DB-0715-BA79-E1F2-A8AA140FE844}"/>
              </a:ext>
            </a:extLst>
          </p:cNvPr>
          <p:cNvSpPr txBox="1">
            <a:spLocks/>
          </p:cNvSpPr>
          <p:nvPr/>
        </p:nvSpPr>
        <p:spPr>
          <a:xfrm>
            <a:off x="421054" y="4536090"/>
            <a:ext cx="2638078" cy="14944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Bruno Hicks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Southern Arkansas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i="1">
                <a:latin typeface="Calibri" panose="020F0502020204030204"/>
              </a:rPr>
              <a:t>(effective June 17, 2024)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8A3EB5C1-B463-0DF4-96E0-183EF81842E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17173"/>
          </a:xfrm>
          <a:prstGeom prst="rect">
            <a:avLst/>
          </a:prstGeom>
          <a:solidFill>
            <a:srgbClr val="01406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Institutional Changes</a:t>
            </a:r>
          </a:p>
        </p:txBody>
      </p:sp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DAE9B1FA-9D4D-EB9B-3B8B-5D7F5EBF3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3" y="1686306"/>
            <a:ext cx="2175415" cy="26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 Andrea Stewart">
            <a:extLst>
              <a:ext uri="{FF2B5EF4-FFF2-40B4-BE49-F238E27FC236}">
                <a16:creationId xmlns:a16="http://schemas.microsoft.com/office/drawing/2014/main" id="{9DB38C34-FB2C-9219-C37A-6FD7D4DEA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79" y="1686307"/>
            <a:ext cx="1921593" cy="26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BF05D4-AFB4-C789-3719-86A2631C45E4}"/>
              </a:ext>
            </a:extLst>
          </p:cNvPr>
          <p:cNvSpPr txBox="1">
            <a:spLocks/>
          </p:cNvSpPr>
          <p:nvPr/>
        </p:nvSpPr>
        <p:spPr>
          <a:xfrm>
            <a:off x="3287240" y="4536090"/>
            <a:ext cx="2747070" cy="14944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</a:t>
            </a:r>
            <a:r>
              <a:rPr lang="en-US" sz="2000">
                <a:latin typeface="Calibri" panose="020F0502020204030204"/>
              </a:rPr>
              <a:t>Andrea Stewart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Interim Chancellor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Arkansas at Pine Bluff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i="1">
                <a:latin typeface="Calibri" panose="020F0502020204030204"/>
              </a:rPr>
              <a:t>(effective July 1, 2024)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BA971E-8249-B716-C112-2662679E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933" y="1649782"/>
            <a:ext cx="2261026" cy="272882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E87B89-D4D8-794D-DFCC-D81999E88A30}"/>
              </a:ext>
            </a:extLst>
          </p:cNvPr>
          <p:cNvSpPr txBox="1">
            <a:spLocks/>
          </p:cNvSpPr>
          <p:nvPr/>
        </p:nvSpPr>
        <p:spPr>
          <a:xfrm>
            <a:off x="6157692" y="4536090"/>
            <a:ext cx="2638078" cy="14944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</a:t>
            </a:r>
            <a:r>
              <a:rPr lang="en-US" sz="2000">
                <a:latin typeface="Calibri" panose="020F0502020204030204"/>
              </a:rPr>
              <a:t>Tyrone Jackson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Southeast Arkansas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i="1">
                <a:latin typeface="Calibri" panose="020F0502020204030204"/>
              </a:rPr>
              <a:t>(effective July 1, 2024)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erson wearing glasses and a blue jacket&#10;&#10;Description automatically generated">
            <a:extLst>
              <a:ext uri="{FF2B5EF4-FFF2-40B4-BE49-F238E27FC236}">
                <a16:creationId xmlns:a16="http://schemas.microsoft.com/office/drawing/2014/main" id="{349DFC96-11D3-3157-5842-DB5A72425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319" y="1649782"/>
            <a:ext cx="2045153" cy="272882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99ABA15-7BAF-79B1-13D6-172DF8CCD179}"/>
              </a:ext>
            </a:extLst>
          </p:cNvPr>
          <p:cNvSpPr txBox="1">
            <a:spLocks/>
          </p:cNvSpPr>
          <p:nvPr/>
        </p:nvSpPr>
        <p:spPr>
          <a:xfrm>
            <a:off x="8852943" y="4536090"/>
            <a:ext cx="2918003" cy="14944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194C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rgbClr val="0019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</a:t>
            </a:r>
            <a:r>
              <a:rPr lang="en-US" sz="2000">
                <a:latin typeface="Calibri" panose="020F0502020204030204"/>
              </a:rPr>
              <a:t>Stephanie Tully-Dartez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 Arkansas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i="1">
                <a:latin typeface="Calibri" panose="020F0502020204030204"/>
              </a:rPr>
              <a:t>(effective July 1, 2024)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94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5997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203AD1D-48C0-1FFE-76CF-8F1890AFE1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45" b="1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E09CE-25E4-4766-7FB9-640B3CE0D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702" y="1948836"/>
            <a:ext cx="4220164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86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51E9F-1527-5191-9DE3-0CF6F138B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9373"/>
            <a:ext cx="9144000" cy="23876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5600"/>
              <a:t>IT COLLECTION OF </a:t>
            </a:r>
          </a:p>
          <a:p>
            <a:pPr marL="0" indent="0">
              <a:buNone/>
            </a:pPr>
            <a:r>
              <a:rPr lang="en-US" sz="5600"/>
              <a:t>NON-CREDIT WORKFORCE </a:t>
            </a:r>
          </a:p>
          <a:p>
            <a:pPr marL="0" indent="0">
              <a:buNone/>
            </a:pPr>
            <a:r>
              <a:rPr lang="en-US" sz="5600"/>
              <a:t>EDUCATION AND TRAINING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463CE8-82B6-F0C3-D943-B1209BAD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BDEAE9C-31AE-48CD-88EA-CA711CE638F0}" type="slidenum">
              <a:rPr lang="en-US" smtClean="0"/>
              <a:pPr>
                <a:spcAft>
                  <a:spcPts val="600"/>
                </a:spcAft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330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51E9F-1527-5191-9DE3-0CF6F138B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012" y="1041400"/>
            <a:ext cx="9144000" cy="23876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5600"/>
              <a:t>HIRED GRANTS</a:t>
            </a:r>
            <a:endParaRPr lang="en-US" sz="560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463CE8-82B6-F0C3-D943-B1209BAD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BDEAE9C-31AE-48CD-88EA-CA711CE638F0}" type="slidenum">
              <a:rPr lang="en-US" smtClean="0"/>
              <a:pPr>
                <a:spcAft>
                  <a:spcPts val="600"/>
                </a:spcAft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67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51E9F-1527-5191-9DE3-0CF6F138B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672" y="136525"/>
            <a:ext cx="9835299" cy="23876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STANDARDIZING AI IN ARKANSAS HIGHER EDUCATION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463CE8-82B6-F0C3-D943-B1209BAD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BDEAE9C-31AE-48CD-88EA-CA711CE638F0}" type="slidenum">
              <a:rPr lang="en-US" smtClean="0"/>
              <a:pPr>
                <a:spcAft>
                  <a:spcPts val="600"/>
                </a:spcAft>
              </a:pPr>
              <a:t>89</a:t>
            </a:fld>
            <a:endParaRPr lang="en-US"/>
          </a:p>
        </p:txBody>
      </p:sp>
      <p:pic>
        <p:nvPicPr>
          <p:cNvPr id="2050" name="Picture 2" descr="Opinion: How AI Could Make Education Work for Every Student">
            <a:extLst>
              <a:ext uri="{FF2B5EF4-FFF2-40B4-BE49-F238E27FC236}">
                <a16:creationId xmlns:a16="http://schemas.microsoft.com/office/drawing/2014/main" id="{C5E9C4C8-80A6-4AA1-ECD3-648B7E63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42" y="2686050"/>
            <a:ext cx="8836058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1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159763"/>
            <a:ext cx="6096000" cy="343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4291" y="6239865"/>
            <a:ext cx="8096884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Slides from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November 2021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ROI Forum on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Stewardship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Public</a:t>
            </a: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Trust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57315" y="2382011"/>
            <a:ext cx="6097524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190500"/>
            <a:ext cx="452120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dirty="0">
                <a:solidFill>
                  <a:srgbClr val="FFFFFF"/>
                </a:solidFill>
                <a:latin typeface="Arial"/>
                <a:cs typeface="Arial"/>
              </a:rPr>
              <a:t>Stakeholders </a:t>
            </a:r>
            <a:r>
              <a:rPr sz="3600" i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600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FFFFFF"/>
                </a:solidFill>
                <a:latin typeface="Arial"/>
                <a:cs typeface="Arial"/>
              </a:rPr>
              <a:t>ROI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756-183B-75BC-6CB8-C308217EE3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1F954A-3D45-F3BC-98CD-0ED8174D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862" y="2746527"/>
            <a:ext cx="8333222" cy="1147969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272695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559" y="5524400"/>
            <a:ext cx="7933998" cy="1147968"/>
          </a:xfrm>
        </p:spPr>
        <p:txBody>
          <a:bodyPr>
            <a:normAutofit/>
          </a:bodyPr>
          <a:lstStyle/>
          <a:p>
            <a:pPr algn="ctr"/>
            <a:r>
              <a:rPr lang="en-US" sz="2800" b="0"/>
              <a:t>Mason Campbell</a:t>
            </a:r>
            <a:br>
              <a:rPr lang="en-US" sz="2800" b="0"/>
            </a:br>
            <a:r>
              <a:rPr lang="en-US" sz="2800" b="0"/>
              <a:t>Assistant Commissioner of Academic Affairs </a:t>
            </a:r>
            <a:endParaRPr lang="en-US" sz="2800" b="0">
              <a:cs typeface="Calibri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6342" y="3667796"/>
            <a:ext cx="8293258" cy="2339304"/>
          </a:xfrm>
        </p:spPr>
        <p:txBody>
          <a:bodyPr lIns="91440" tIns="45720" rIns="91440" bIns="45720" anchor="t"/>
          <a:lstStyle/>
          <a:p>
            <a:pPr algn="ctr"/>
            <a:r>
              <a:rPr lang="en-US" sz="4000" b="1"/>
              <a:t>AGENDA ITEM NO. 15:</a:t>
            </a:r>
            <a:br>
              <a:rPr lang="en-US" sz="4000" b="1"/>
            </a:br>
            <a:r>
              <a:rPr lang="en-US" sz="4000" b="1"/>
              <a:t>CONCURRENT ENROLLMENT POLICY UPDATE</a:t>
            </a:r>
          </a:p>
        </p:txBody>
      </p:sp>
    </p:spTree>
    <p:extLst>
      <p:ext uri="{BB962C8B-B14F-4D97-AF65-F5344CB8AC3E}">
        <p14:creationId xmlns:p14="http://schemas.microsoft.com/office/powerpoint/2010/main" val="37418617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C6EFA-166C-5528-BCB0-3947997152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102BC4-4515-9437-0235-0F2EE700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18" y="475978"/>
            <a:ext cx="8297781" cy="766969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Arial"/>
                <a:cs typeface="Calibri"/>
              </a:rPr>
              <a:t>CONCURRENT ENROLLMENT POLICY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5D4C9-E7A2-7C1A-FDE9-08C09290DE9C}"/>
              </a:ext>
            </a:extLst>
          </p:cNvPr>
          <p:cNvSpPr txBox="1"/>
          <p:nvPr/>
        </p:nvSpPr>
        <p:spPr>
          <a:xfrm>
            <a:off x="324248" y="1389410"/>
            <a:ext cx="935754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/>
                <a:cs typeface="Calibri"/>
              </a:rPr>
              <a:t>Minor Changes: </a:t>
            </a:r>
            <a:endParaRPr lang="en-US" b="1">
              <a:latin typeface="Calibri" panose="020F0502020204030204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>
                <a:latin typeface="Arial"/>
                <a:cs typeface="Calibri"/>
              </a:rPr>
              <a:t>Language cleanup (organizational structure and titles)</a:t>
            </a:r>
            <a:endParaRPr lang="en-US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>
                <a:latin typeface="Arial"/>
                <a:cs typeface="Calibri"/>
              </a:rPr>
              <a:t>Reporting dates and terminology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>
                <a:latin typeface="Arial"/>
                <a:cs typeface="Calibri"/>
              </a:rPr>
              <a:t>Removal of funding references</a:t>
            </a:r>
          </a:p>
          <a:p>
            <a:pPr marL="1200150" lvl="2" indent="-285750">
              <a:buFont typeface="Wingdings"/>
              <a:buChar char="§"/>
            </a:pPr>
            <a:endParaRPr lang="en-US" sz="2000">
              <a:latin typeface="Arial"/>
              <a:cs typeface="Calibri"/>
            </a:endParaRPr>
          </a:p>
          <a:p>
            <a:r>
              <a:rPr lang="en-US" sz="2000" b="1">
                <a:latin typeface="Arial"/>
                <a:cs typeface="Calibri"/>
              </a:rPr>
              <a:t>Major Changes: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Arial"/>
                <a:cs typeface="Calibri"/>
              </a:rPr>
              <a:t>Updated concurrent enrollment course placement to allow for multiple measures assessment (MMA)</a:t>
            </a:r>
          </a:p>
          <a:p>
            <a:pPr lvl="1"/>
            <a:endParaRPr lang="en-US" sz="2000" b="1">
              <a:latin typeface="Arial"/>
              <a:cs typeface="Arial"/>
            </a:endParaRPr>
          </a:p>
          <a:p>
            <a:r>
              <a:rPr lang="en-US" sz="2000" b="1">
                <a:latin typeface="Arial"/>
                <a:cs typeface="Arial"/>
              </a:rPr>
              <a:t>Rationale for Policy Update:</a:t>
            </a:r>
            <a:endParaRPr lang="en-US" sz="2000">
              <a:latin typeface="Arial"/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US" sz="2000">
                <a:latin typeface="Arial"/>
                <a:cs typeface="Arial"/>
              </a:rPr>
              <a:t>ADHE research with Center for the Assessment of Postsecondary Readiness (CAPR)</a:t>
            </a:r>
          </a:p>
          <a:p>
            <a:pPr marL="800100" indent="-342900">
              <a:buFont typeface="Arial,Sans-Serif"/>
              <a:buChar char="•"/>
            </a:pPr>
            <a:r>
              <a:rPr lang="en-US" sz="2000">
                <a:latin typeface="Arial"/>
                <a:cs typeface="Arial"/>
              </a:rPr>
              <a:t>2024 Arkansas Concurrent Enrollment Stakeholder Report and Recommendations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2000">
                <a:latin typeface="Arial"/>
                <a:cs typeface="Arial"/>
              </a:rPr>
              <a:t>Institutional requests/support for multiple measures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09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756-183B-75BC-6CB8-C308217EE3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1F954A-3D45-F3BC-98CD-0ED8174D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862" y="2746527"/>
            <a:ext cx="8333222" cy="1147969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472292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93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/>
              <a:t>Agenda Item No. 16</a:t>
            </a:r>
            <a:br>
              <a:rPr lang="en-US" sz="3200"/>
            </a:br>
            <a:r>
              <a:rPr lang="en-US" sz="3200"/>
              <a:t>Policy Amendment:  Arkansas Teacher Academy Scholarship Program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A70694B-743C-DFAF-0674-597C25F25351}"/>
              </a:ext>
            </a:extLst>
          </p:cNvPr>
          <p:cNvSpPr txBox="1">
            <a:spLocks/>
          </p:cNvSpPr>
          <p:nvPr/>
        </p:nvSpPr>
        <p:spPr>
          <a:xfrm>
            <a:off x="1233221" y="2009384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/>
              <a:t>Amendments as a result of Act 237 of 2023 </a:t>
            </a:r>
          </a:p>
          <a:p>
            <a:pPr marL="342900" indent="-342900"/>
            <a:r>
              <a:rPr lang="en-US" dirty="0"/>
              <a:t>No known opposition</a:t>
            </a:r>
          </a:p>
          <a:p>
            <a:pPr marL="342900" indent="-342900"/>
            <a:r>
              <a:rPr lang="en-US" dirty="0"/>
              <a:t>No anticipated fiscal impact</a:t>
            </a:r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186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93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/>
              <a:t>Agenda Item No. 17</a:t>
            </a:r>
            <a:br>
              <a:rPr lang="en-US" sz="3200"/>
            </a:br>
            <a:r>
              <a:rPr lang="en-US" sz="3200"/>
              <a:t>Policy Amendment:  Concurrent Challenge Scholarship Program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46F96E-2C85-C306-5F08-1E1E830519A1}"/>
              </a:ext>
            </a:extLst>
          </p:cNvPr>
          <p:cNvSpPr txBox="1">
            <a:spLocks/>
          </p:cNvSpPr>
          <p:nvPr/>
        </p:nvSpPr>
        <p:spPr>
          <a:xfrm>
            <a:off x="1080821" y="1856984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/>
              <a:t>Amendments as a result of Acts 413, 386, and 539 of 2023 </a:t>
            </a:r>
          </a:p>
          <a:p>
            <a:pPr marL="342900" indent="-342900"/>
            <a:r>
              <a:rPr lang="en-US"/>
              <a:t>No known opposition</a:t>
            </a:r>
          </a:p>
          <a:p>
            <a:pPr marL="342900" indent="-342900"/>
            <a:r>
              <a:rPr lang="en-US"/>
              <a:t>No anticipated fiscal impact</a:t>
            </a:r>
          </a:p>
          <a:p>
            <a:pPr marL="342900" indent="-342900"/>
            <a:r>
              <a:rPr lang="en-US"/>
              <a:t>Substantive changes include:</a:t>
            </a:r>
          </a:p>
          <a:p>
            <a:pPr marL="800100" lvl="1" indent="-342900"/>
            <a:r>
              <a:rPr lang="en-US"/>
              <a:t>Addition of high school sophomore eligibility</a:t>
            </a:r>
          </a:p>
          <a:p>
            <a:pPr marL="800100" lvl="1" indent="-342900"/>
            <a:r>
              <a:rPr lang="en-US"/>
              <a:t>Removal and clarification of vocational technical schools</a:t>
            </a:r>
          </a:p>
          <a:p>
            <a:pPr marL="800100" lvl="1" indent="-342900"/>
            <a:r>
              <a:rPr lang="en-US"/>
              <a:t>Addition of language regarding summer semester eligibility</a:t>
            </a:r>
          </a:p>
          <a:p>
            <a:pPr lvl="1"/>
            <a:endParaRPr lang="en-US"/>
          </a:p>
          <a:p>
            <a:pPr marL="800100" lvl="1" indent="-3429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45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389" y="423890"/>
            <a:ext cx="8915399" cy="14680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/>
              <a:t>Agenda Item No. 18  </a:t>
            </a:r>
            <a:br>
              <a:rPr lang="en-US" sz="3200"/>
            </a:br>
            <a:r>
              <a:rPr lang="en-US" sz="3200"/>
              <a:t>Policy Amendment:  Arkansas Future Grant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771" y="1571234"/>
            <a:ext cx="9306457" cy="458663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Amendments as a result of Act 413 of 2023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known opposition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anticipated fiscal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Substantive changes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Removal and clarification of eligibility program requirements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Addition of language regarding summer semester eligibility</a:t>
            </a:r>
          </a:p>
          <a:p>
            <a:pPr lvl="1" algn="l"/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30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Agenda Item No. 19</a:t>
            </a:r>
            <a:br>
              <a:rPr lang="en-US" sz="3200"/>
            </a:br>
            <a:r>
              <a:rPr lang="en-US" sz="3200"/>
              <a:t>Policy Amendment:  Governor’s Scholars Program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429948-EF1E-2320-0DDF-C6E0787966BE}"/>
              </a:ext>
            </a:extLst>
          </p:cNvPr>
          <p:cNvSpPr txBox="1">
            <a:spLocks/>
          </p:cNvSpPr>
          <p:nvPr/>
        </p:nvSpPr>
        <p:spPr>
          <a:xfrm>
            <a:off x="1080821" y="1856984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/>
              <a:t>Amendments as a result of Acts 413 of 2023 </a:t>
            </a:r>
          </a:p>
          <a:p>
            <a:pPr marL="342900" indent="-342900"/>
            <a:r>
              <a:rPr lang="en-US"/>
              <a:t>No known opposition</a:t>
            </a:r>
          </a:p>
          <a:p>
            <a:pPr marL="342900" indent="-342900"/>
            <a:r>
              <a:rPr lang="en-US"/>
              <a:t>No anticipated fiscal impact</a:t>
            </a:r>
          </a:p>
          <a:p>
            <a:pPr marL="342900" indent="-342900"/>
            <a:r>
              <a:rPr lang="en-US"/>
              <a:t>Substantive changes include:</a:t>
            </a:r>
          </a:p>
          <a:p>
            <a:pPr marL="800100" lvl="1" indent="-342900"/>
            <a:r>
              <a:rPr lang="en-US"/>
              <a:t>Addition of language regarding summer semester eligibility</a:t>
            </a:r>
          </a:p>
          <a:p>
            <a:pPr lvl="1"/>
            <a:endParaRPr lang="en-US"/>
          </a:p>
          <a:p>
            <a:pPr marL="800100" lvl="1" indent="-3429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Agenda Item No. 20</a:t>
            </a:r>
            <a:br>
              <a:rPr lang="en-US" sz="3200"/>
            </a:br>
            <a:r>
              <a:rPr lang="en-US" sz="3200"/>
              <a:t>Policy Amendment:  Arkansas Workforce Challenge Scholarship Program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179564E-2F1D-644D-6885-1769C6548A57}"/>
              </a:ext>
            </a:extLst>
          </p:cNvPr>
          <p:cNvSpPr txBox="1">
            <a:spLocks/>
          </p:cNvSpPr>
          <p:nvPr/>
        </p:nvSpPr>
        <p:spPr>
          <a:xfrm>
            <a:off x="1080821" y="1856984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/>
              <a:t>Amendments as a result of Acts 413 and 539 of 2023 </a:t>
            </a:r>
          </a:p>
          <a:p>
            <a:pPr marL="342900" indent="-342900"/>
            <a:r>
              <a:rPr lang="en-US"/>
              <a:t>No known opposition</a:t>
            </a:r>
          </a:p>
          <a:p>
            <a:pPr marL="342900" indent="-342900"/>
            <a:r>
              <a:rPr lang="en-US"/>
              <a:t>No anticipated fiscal impact</a:t>
            </a:r>
          </a:p>
          <a:p>
            <a:pPr marL="342900" indent="-342900"/>
            <a:r>
              <a:rPr lang="en-US"/>
              <a:t>Substantive changes include:</a:t>
            </a:r>
          </a:p>
          <a:p>
            <a:pPr marL="800100" lvl="1" indent="-342900"/>
            <a:r>
              <a:rPr lang="en-US"/>
              <a:t>Addition of vocational technical schools</a:t>
            </a:r>
          </a:p>
          <a:p>
            <a:pPr marL="800100" lvl="1" indent="-342900"/>
            <a:r>
              <a:rPr lang="en-US"/>
              <a:t>Addition of language regarding summer semester eligibility</a:t>
            </a:r>
          </a:p>
          <a:p>
            <a:pPr lvl="1"/>
            <a:endParaRPr lang="en-US"/>
          </a:p>
          <a:p>
            <a:pPr marL="800100" lvl="1" indent="-3429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47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97" y="382117"/>
            <a:ext cx="7772400" cy="12094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/>
              <a:t>Agenda Item No. 21</a:t>
            </a:r>
            <a:br>
              <a:rPr lang="en-US" sz="3200"/>
            </a:br>
            <a:r>
              <a:rPr lang="en-US" sz="3200"/>
              <a:t>Policy Amendment:  Governor’s Higher Education Transition Scholarship Program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328143-11F9-300A-CB00-0E796C9562AF}"/>
              </a:ext>
            </a:extLst>
          </p:cNvPr>
          <p:cNvSpPr txBox="1">
            <a:spLocks/>
          </p:cNvSpPr>
          <p:nvPr/>
        </p:nvSpPr>
        <p:spPr>
          <a:xfrm>
            <a:off x="991822" y="2153475"/>
            <a:ext cx="9306457" cy="458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Amendments as a result of Act 413 of 2023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known opposition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No anticipated fiscal impact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Substantive changes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Removal and clarification of eligibility program requirements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/>
              <a:t>Addition of language regarding summer semester eligibility</a:t>
            </a:r>
          </a:p>
          <a:p>
            <a:pPr lvl="1" algn="l"/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618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HE Presentation Template 2023.potx  -  Read-Only" id="{0D45A114-CC1D-49CA-9D32-E6CEB07AC064}" vid="{B6E96F25-D602-4162-8C2D-60803F277C82}"/>
    </a:ext>
  </a:extLst>
</a:theme>
</file>

<file path=ppt/theme/theme2.xml><?xml version="1.0" encoding="utf-8"?>
<a:theme xmlns:a="http://schemas.openxmlformats.org/drawingml/2006/main" name="2_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92D868B-00C6-4557-B0F6-F3057BF7C2AF}" vid="{84157C8B-1133-4AF2-B9F0-EEC4AE10900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92D868B-00C6-4557-B0F6-F3057BF7C2AF}" vid="{53C61122-C48B-429C-92BA-86EC9BAA72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3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ustom 13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ustom 13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ustom 13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Custom 13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Custom 13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C4A13C0CA2C042A96898FF52FCDC61" ma:contentTypeVersion="18" ma:contentTypeDescription="Create a new document." ma:contentTypeScope="" ma:versionID="bc252f5ed8729631b8e56bce7f54b023">
  <xsd:schema xmlns:xsd="http://www.w3.org/2001/XMLSchema" xmlns:xs="http://www.w3.org/2001/XMLSchema" xmlns:p="http://schemas.microsoft.com/office/2006/metadata/properties" xmlns:ns2="947b49c1-b779-4173-a9b8-e322bfe24297" xmlns:ns3="ef516bc9-7540-43b0-8e05-106021154157" targetNamespace="http://schemas.microsoft.com/office/2006/metadata/properties" ma:root="true" ma:fieldsID="f0f68aaf4fdd54d98234d68798f32307" ns2:_="" ns3:_="">
    <xsd:import namespace="947b49c1-b779-4173-a9b8-e322bfe24297"/>
    <xsd:import namespace="ef516bc9-7540-43b0-8e05-1060211541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b49c1-b779-4173-a9b8-e322bfe24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a1e848-1c7d-447e-9610-0128f4aae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16bc9-7540-43b0-8e05-1060211541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b4d4ea-1f2d-4377-91f3-f7df99510967}" ma:internalName="TaxCatchAll" ma:showField="CatchAllData" ma:web="ef516bc9-7540-43b0-8e05-1060211541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7b49c1-b779-4173-a9b8-e322bfe24297">
      <Terms xmlns="http://schemas.microsoft.com/office/infopath/2007/PartnerControls"/>
    </lcf76f155ced4ddcb4097134ff3c332f>
    <TaxCatchAll xmlns="ef516bc9-7540-43b0-8e05-106021154157" xsi:nil="true"/>
  </documentManagement>
</p:properties>
</file>

<file path=customXml/itemProps1.xml><?xml version="1.0" encoding="utf-8"?>
<ds:datastoreItem xmlns:ds="http://schemas.openxmlformats.org/officeDocument/2006/customXml" ds:itemID="{5FB07712-1893-40D4-B6ED-7860377600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F24751-53DF-446D-9D65-AB8A32F6B1EB}">
  <ds:schemaRefs>
    <ds:schemaRef ds:uri="947b49c1-b779-4173-a9b8-e322bfe24297"/>
    <ds:schemaRef ds:uri="ef516bc9-7540-43b0-8e05-1060211541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3C4BE1-6E3C-406E-B300-E387CB746CC8}">
  <ds:schemaRefs>
    <ds:schemaRef ds:uri="947b49c1-b779-4173-a9b8-e322bfe24297"/>
    <ds:schemaRef ds:uri="ef516bc9-7540-43b0-8e05-10602115415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4008</Words>
  <Application>Microsoft Office PowerPoint</Application>
  <PresentationFormat>Widescreen</PresentationFormat>
  <Paragraphs>646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111</vt:i4>
      </vt:variant>
    </vt:vector>
  </HeadingPairs>
  <TitlesOfParts>
    <vt:vector size="122" baseType="lpstr">
      <vt:lpstr>Arial</vt:lpstr>
      <vt:lpstr>Arial,Sans-Serif</vt:lpstr>
      <vt:lpstr>Calibri</vt:lpstr>
      <vt:lpstr>Calibri Light</vt:lpstr>
      <vt:lpstr>Georgia</vt:lpstr>
      <vt:lpstr>Times New Roman</vt:lpstr>
      <vt:lpstr>Wingdings</vt:lpstr>
      <vt:lpstr>1_Office Theme</vt:lpstr>
      <vt:lpstr>2_Office Theme</vt:lpstr>
      <vt:lpstr>Custom Design</vt:lpstr>
      <vt:lpstr>Office Theme</vt:lpstr>
      <vt:lpstr>PowerPoint Presentation</vt:lpstr>
      <vt:lpstr>AHECB Members</vt:lpstr>
      <vt:lpstr>Dr. Houston Davis, President University of Central Arkansas</vt:lpstr>
      <vt:lpstr>UCA Update to ADHE and Outlook for Fall 2024 and Beyond</vt:lpstr>
      <vt:lpstr>In Addition to “Welcome” -- Two Goals</vt:lpstr>
      <vt:lpstr>Focused Governance</vt:lpstr>
      <vt:lpstr>Launch of ROI in Fall 2019</vt:lpstr>
      <vt:lpstr>Launch of ROI in Fall 2019</vt:lpstr>
      <vt:lpstr>Stakeholders and ROI</vt:lpstr>
      <vt:lpstr>Ratings Guidance and ROI</vt:lpstr>
      <vt:lpstr>Resource Optimization Initiative</vt:lpstr>
      <vt:lpstr>Key Examples from ROI</vt:lpstr>
      <vt:lpstr>Key Examples from ROI</vt:lpstr>
      <vt:lpstr>PowerPoint Presentation</vt:lpstr>
      <vt:lpstr>Key Examples from ROI + UCA Commitment</vt:lpstr>
      <vt:lpstr>Sidebar: Fundraising Trends</vt:lpstr>
      <vt:lpstr>Sidebar: Strategic Decisions on Facilities</vt:lpstr>
      <vt:lpstr>PowerPoint Presentation</vt:lpstr>
      <vt:lpstr>Central Challenge for All</vt:lpstr>
      <vt:lpstr>Central Challenge for All</vt:lpstr>
      <vt:lpstr>The Financial Barriers</vt:lpstr>
      <vt:lpstr>The Financial Barriers</vt:lpstr>
      <vt:lpstr>Our Groundbreaking Solution</vt:lpstr>
      <vt:lpstr>Efficient Use of Support</vt:lpstr>
      <vt:lpstr>PowerPoint Presentation</vt:lpstr>
      <vt:lpstr>PowerPoint Presentation</vt:lpstr>
      <vt:lpstr>Impact on Fall 2024 Class</vt:lpstr>
      <vt:lpstr>Excitement for the Freshman Class</vt:lpstr>
      <vt:lpstr>PowerPoint Presentation</vt:lpstr>
      <vt:lpstr>FINANCE COMMITTEE</vt:lpstr>
      <vt:lpstr>Nick Fuller Assistant Commissioner</vt:lpstr>
      <vt:lpstr>Athletic Fees Per SSCH</vt:lpstr>
      <vt:lpstr>Intercollegiate Athletic Budget Report for 2024-25</vt:lpstr>
      <vt:lpstr>Intercollegiate Athletic Budget Report for 2024-25</vt:lpstr>
      <vt:lpstr>Intercollegiate Athletic Budget Report for 2024-25</vt:lpstr>
      <vt:lpstr>Intercollegiate Athletic Budget Report for 2024-25</vt:lpstr>
      <vt:lpstr>Intercollegiate Athletic Budget Report for 2024-25</vt:lpstr>
      <vt:lpstr>Nick Fuller Assistant Commissioner</vt:lpstr>
      <vt:lpstr>Productivity Funding Distribution</vt:lpstr>
      <vt:lpstr>Productivity Funding Distribution</vt:lpstr>
      <vt:lpstr>Productivity Funding Distribution</vt:lpstr>
      <vt:lpstr>Productivity Funding Distribution</vt:lpstr>
      <vt:lpstr>Productivity Funding Distribution</vt:lpstr>
      <vt:lpstr>Productivity Funding Distribution</vt:lpstr>
      <vt:lpstr>Productivity Funding Distribution</vt:lpstr>
      <vt:lpstr>Productivity Funding Distribution</vt:lpstr>
      <vt:lpstr>Nick Fuller Assistant Commissioner</vt:lpstr>
      <vt:lpstr>ADHE Recommendation</vt:lpstr>
      <vt:lpstr>Operating Recommendations</vt:lpstr>
      <vt:lpstr>Operating Recommendations</vt:lpstr>
      <vt:lpstr>Operating Recommendations</vt:lpstr>
      <vt:lpstr>Operating Recommendations</vt:lpstr>
      <vt:lpstr>Operating Recommendations</vt:lpstr>
      <vt:lpstr>Operating Recommendations</vt:lpstr>
      <vt:lpstr>Nick Fuller Assistant Commissioner</vt:lpstr>
      <vt:lpstr>Summary of Recommendations</vt:lpstr>
      <vt:lpstr>Nick Fuller Assistant Commissioner</vt:lpstr>
      <vt:lpstr>Relevant Information</vt:lpstr>
      <vt:lpstr>Relevant Information</vt:lpstr>
      <vt:lpstr>Nick Fuller Assistant Commissioner</vt:lpstr>
      <vt:lpstr>Relevant Information</vt:lpstr>
      <vt:lpstr>Relevant Information</vt:lpstr>
      <vt:lpstr>Relevant Information</vt:lpstr>
      <vt:lpstr>ANY QUESTIONS?</vt:lpstr>
      <vt:lpstr>ACADEMIC COMMITTEE</vt:lpstr>
      <vt:lpstr>Mason Campbell</vt:lpstr>
      <vt:lpstr>Annual Review of Faculty Performance Report</vt:lpstr>
      <vt:lpstr>Annual Review of Faculty Performance Report AY2024 Summarized Findings</vt:lpstr>
      <vt:lpstr>Questions?</vt:lpstr>
      <vt:lpstr>Academic Program Review Policy</vt:lpstr>
      <vt:lpstr>Existing Academic Program Review Process</vt:lpstr>
      <vt:lpstr>Academic Program Review Self-Study Components</vt:lpstr>
      <vt:lpstr>Summation of AY2024 Institutional Academic Program Reviews</vt:lpstr>
      <vt:lpstr>Academic Program Review AY2024 Update</vt:lpstr>
      <vt:lpstr>Questions</vt:lpstr>
      <vt:lpstr>Tracy Harrell</vt:lpstr>
      <vt:lpstr>Arkansas Public Letters of Notification</vt:lpstr>
      <vt:lpstr>Arkansas Public Letters of Intent</vt:lpstr>
      <vt:lpstr>Alana Colburn</vt:lpstr>
      <vt:lpstr>Out-of-State and Arkansas Private Institutions Letters of Notification</vt:lpstr>
      <vt:lpstr>Out-of-State and Arkansas Private Institutions Letters of Intent</vt:lpstr>
      <vt:lpstr>PowerPoint Presentation</vt:lpstr>
      <vt:lpstr>Approval of Minutes</vt:lpstr>
      <vt:lpstr>Dr. Ken Warden Commissioner</vt:lpstr>
      <vt:lpstr>PowerPoint Presentation</vt:lpstr>
      <vt:lpstr>PowerPoint Presentation</vt:lpstr>
      <vt:lpstr>IT COLLECTION OF  NON-CREDIT WORKFORCE  EDUCATION AND TRAINING</vt:lpstr>
      <vt:lpstr>HIRED GRANTS</vt:lpstr>
      <vt:lpstr>STANDARDIZING AI IN ARKANSAS HIGHER EDUCATION</vt:lpstr>
      <vt:lpstr>ANY QUESTIONS?</vt:lpstr>
      <vt:lpstr>Mason Campbell Assistant Commissioner of Academic Affairs </vt:lpstr>
      <vt:lpstr>CONCURRENT ENROLLMENT POLICY UPDATE</vt:lpstr>
      <vt:lpstr>ANY QUESTIONS?</vt:lpstr>
      <vt:lpstr>Agenda Item No. 16 Policy Amendment:  Arkansas Teacher Academy Scholarship Program</vt:lpstr>
      <vt:lpstr>Agenda Item No. 17 Policy Amendment:  Concurrent Challenge Scholarship Program</vt:lpstr>
      <vt:lpstr>Agenda Item No. 18   Policy Amendment:  Arkansas Future Grant Program</vt:lpstr>
      <vt:lpstr>Agenda Item No. 19 Policy Amendment:  Governor’s Scholars Program</vt:lpstr>
      <vt:lpstr>Agenda Item No. 20 Policy Amendment:  Arkansas Workforce Challenge Scholarship Program</vt:lpstr>
      <vt:lpstr>Agenda Item No. 21 Policy Amendment:  Governor’s Higher Education Transition Scholarship Program</vt:lpstr>
      <vt:lpstr>Agenda Item No. 22 Policy Amendment: Productivity Funding Distribution Policy</vt:lpstr>
      <vt:lpstr>Agenda Item No. 23 Policy Amendment: Sustainable Building Maintenance Revolving Loan Fund Rules   </vt:lpstr>
      <vt:lpstr>Agenda Item No. 24 Policy Amendment:  Military Dependents Scholarship </vt:lpstr>
      <vt:lpstr>Agenda Item No. 25 Policy Amendment:  Financial Aid  Appeals Process </vt:lpstr>
      <vt:lpstr>Agenda Item No. 26 Policy Amendment:  State Teacher Education Program   </vt:lpstr>
      <vt:lpstr>Agenda Item No. 27 Policy Amendment:  Teacher Opportunity Program  </vt:lpstr>
      <vt:lpstr>Agenda Item No. 28 Policy Amendment:  The Washington Center Scholarship </vt:lpstr>
      <vt:lpstr>Agenda Item No. 29 Policy Amendment:  Law Enforcement Dependent's Scholarship Program  </vt:lpstr>
      <vt:lpstr>ANY QUESTIONS?</vt:lpstr>
      <vt:lpstr>FINANCE COMMITTEE REPORT</vt:lpstr>
      <vt:lpstr>ACADEMIC COMMITTEE REPORT</vt:lpstr>
      <vt:lpstr>PUBLIC COMMENTS/ ANNOUNCEMENTS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Abernathy (ADHE)</dc:creator>
  <cp:lastModifiedBy>Nichole Abernathy (ADHE)</cp:lastModifiedBy>
  <cp:revision>1</cp:revision>
  <dcterms:created xsi:type="dcterms:W3CDTF">2024-01-04T17:59:25Z</dcterms:created>
  <dcterms:modified xsi:type="dcterms:W3CDTF">2024-07-29T15:49:59Z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0x01010050C4A13C0CA2C042A96898FF52FCDC61</vt:lpwstr>
  </property>
  <property fmtid="{D5CDD505-2E9C-101B-9397-08002B2CF9AE}" pid="3" name="MediaServiceImageTags">
    <vt:lpwstr/>
  </property>
</Properties>
</file>